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8" r:id="rId1"/>
  </p:sldMasterIdLst>
  <p:notesMasterIdLst>
    <p:notesMasterId r:id="rId16"/>
  </p:notesMasterIdLst>
  <p:sldIdLst>
    <p:sldId id="256" r:id="rId2"/>
    <p:sldId id="267" r:id="rId3"/>
    <p:sldId id="257" r:id="rId4"/>
    <p:sldId id="259" r:id="rId5"/>
    <p:sldId id="262" r:id="rId6"/>
    <p:sldId id="271" r:id="rId7"/>
    <p:sldId id="261" r:id="rId8"/>
    <p:sldId id="260" r:id="rId9"/>
    <p:sldId id="263" r:id="rId10"/>
    <p:sldId id="265" r:id="rId11"/>
    <p:sldId id="268" r:id="rId12"/>
    <p:sldId id="270" r:id="rId13"/>
    <p:sldId id="272" r:id="rId14"/>
    <p:sldId id="273" r:id="rId15"/>
  </p:sldIdLst>
  <p:sldSz cx="12192000" cy="6858000"/>
  <p:notesSz cx="6858000" cy="9144000"/>
  <p:embeddedFontLst>
    <p:embeddedFont>
      <p:font typeface="Rockwell Condensed" panose="02060603050405020104" pitchFamily="18" charset="0"/>
      <p:regular r:id="rId17"/>
      <p:bold r:id="rId18"/>
    </p:embeddedFont>
    <p:embeddedFont>
      <p:font typeface="Rockwell" panose="02060603020205020403" pitchFamily="18"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XED-TERM Pham Huynh Tri Minh (RBVH/ETM2)" initials="FPHTM(" lastIdx="2" clrIdx="0">
    <p:extLst>
      <p:ext uri="{19B8F6BF-5375-455C-9EA6-DF929625EA0E}">
        <p15:presenceInfo xmlns:p15="http://schemas.microsoft.com/office/powerpoint/2012/main" userId="FIXED-TERM Pham Huynh Tri Minh (RBVH/ETM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6163" autoAdjust="0"/>
  </p:normalViewPr>
  <p:slideViewPr>
    <p:cSldViewPr snapToGrid="0">
      <p:cViewPr varScale="1">
        <p:scale>
          <a:sx n="118" d="100"/>
          <a:sy n="118" d="100"/>
        </p:scale>
        <p:origin x="252"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2EAEB-7BC4-49E8-9C02-9DC387F5B820}" type="datetimeFigureOut">
              <a:rPr lang="en-US" smtClean="0"/>
              <a:t>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3AF59-BB58-446A-8EE0-A39472713EC6}" type="slidenum">
              <a:rPr lang="en-US" smtClean="0"/>
              <a:t>‹#›</a:t>
            </a:fld>
            <a:endParaRPr lang="en-US"/>
          </a:p>
        </p:txBody>
      </p:sp>
    </p:spTree>
    <p:extLst>
      <p:ext uri="{BB962C8B-B14F-4D97-AF65-F5344CB8AC3E}">
        <p14:creationId xmlns:p14="http://schemas.microsoft.com/office/powerpoint/2010/main" val="2381456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Introduce about 2 things: Blockchain characteristic and How to Validation a transaction.</a:t>
            </a:r>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2</a:t>
            </a:fld>
            <a:endParaRPr lang="en-US"/>
          </a:p>
        </p:txBody>
      </p:sp>
    </p:spTree>
    <p:extLst>
      <p:ext uri="{BB962C8B-B14F-4D97-AF65-F5344CB8AC3E}">
        <p14:creationId xmlns:p14="http://schemas.microsoft.com/office/powerpoint/2010/main" val="281749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it looks like when a miner add</a:t>
            </a:r>
            <a:r>
              <a:rPr lang="en-US" baseline="0" dirty="0" smtClean="0"/>
              <a:t> new blocks into blockchain database (a ledger)</a:t>
            </a:r>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11</a:t>
            </a:fld>
            <a:endParaRPr lang="en-US"/>
          </a:p>
        </p:txBody>
      </p:sp>
    </p:spTree>
    <p:extLst>
      <p:ext uri="{BB962C8B-B14F-4D97-AF65-F5344CB8AC3E}">
        <p14:creationId xmlns:p14="http://schemas.microsoft.com/office/powerpoint/2010/main" val="317832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Conflict, trust the longest line</a:t>
            </a:r>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12</a:t>
            </a:fld>
            <a:endParaRPr lang="en-US"/>
          </a:p>
        </p:txBody>
      </p:sp>
    </p:spTree>
    <p:extLst>
      <p:ext uri="{BB962C8B-B14F-4D97-AF65-F5344CB8AC3E}">
        <p14:creationId xmlns:p14="http://schemas.microsoft.com/office/powerpoint/2010/main" val="400753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13</a:t>
            </a:fld>
            <a:endParaRPr lang="en-US"/>
          </a:p>
        </p:txBody>
      </p:sp>
    </p:spTree>
    <p:extLst>
      <p:ext uri="{BB962C8B-B14F-4D97-AF65-F5344CB8AC3E}">
        <p14:creationId xmlns:p14="http://schemas.microsoft.com/office/powerpoint/2010/main" val="96245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(people invent a blockchain technology)?</a:t>
            </a:r>
          </a:p>
          <a:p>
            <a:pPr lvl="0"/>
            <a:r>
              <a:rPr lang="en-US" sz="1200" kern="1200" dirty="0" smtClean="0">
                <a:solidFill>
                  <a:schemeClr val="tx1"/>
                </a:solidFill>
                <a:effectLst/>
                <a:latin typeface="+mn-lt"/>
                <a:ea typeface="+mn-ea"/>
                <a:cs typeface="+mn-cs"/>
              </a:rPr>
              <a:t>Use cryptocurrency to explain how blockchain concept was created.</a:t>
            </a:r>
          </a:p>
          <a:p>
            <a:pPr lvl="0"/>
            <a:r>
              <a:rPr lang="en-US" sz="1200" kern="1200" dirty="0" smtClean="0">
                <a:solidFill>
                  <a:schemeClr val="tx1"/>
                </a:solidFill>
                <a:effectLst/>
                <a:latin typeface="+mn-lt"/>
                <a:ea typeface="+mn-ea"/>
                <a:cs typeface="+mn-cs"/>
              </a:rPr>
              <a:t>Assume that Bob, Alice, Eve and Charlie exchange money very frequently (share bills, pay for merchandises or give free money,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-&gt;It’s peer-to-peer</a:t>
            </a:r>
            <a:r>
              <a:rPr lang="en-US" sz="1200" kern="1200" baseline="0" dirty="0" smtClean="0">
                <a:solidFill>
                  <a:schemeClr val="tx1"/>
                </a:solidFill>
                <a:effectLst/>
                <a:latin typeface="+mn-lt"/>
                <a:ea typeface="+mn-ea"/>
                <a:cs typeface="+mn-cs"/>
              </a:rPr>
              <a:t> architecture, they transfer their money directly to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-&gt;It’s fast and doesn’t cost money for any third person.</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-&gt;But inconvenient to exchange cash all the time.</a:t>
            </a:r>
          </a:p>
          <a:p>
            <a:pPr lvl="0"/>
            <a:r>
              <a:rPr lang="en-US" sz="1200" kern="1200" dirty="0" smtClean="0">
                <a:solidFill>
                  <a:schemeClr val="tx1"/>
                </a:solidFill>
                <a:effectLst/>
                <a:latin typeface="+mn-lt"/>
                <a:ea typeface="+mn-ea"/>
                <a:cs typeface="+mn-cs"/>
              </a:rPr>
              <a:t>-&gt;Need something to store all the exchanges to record transactions between them and count the balance later.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3</a:t>
            </a:fld>
            <a:endParaRPr lang="en-US"/>
          </a:p>
        </p:txBody>
      </p:sp>
    </p:spTree>
    <p:extLst>
      <p:ext uri="{BB962C8B-B14F-4D97-AF65-F5344CB8AC3E}">
        <p14:creationId xmlns:p14="http://schemas.microsoft.com/office/powerpoint/2010/main" val="190110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 a ledger to record all transactions</a:t>
            </a:r>
          </a:p>
          <a:p>
            <a:pPr lvl="0"/>
            <a:r>
              <a:rPr lang="en-US" sz="1200" kern="1200" dirty="0" smtClean="0">
                <a:solidFill>
                  <a:schemeClr val="tx1"/>
                </a:solidFill>
                <a:effectLst/>
                <a:latin typeface="+mn-lt"/>
                <a:ea typeface="+mn-ea"/>
                <a:cs typeface="+mn-cs"/>
              </a:rPr>
              <a:t>So, basically, they write all the exchanges into a book, called a ledger.</a:t>
            </a:r>
          </a:p>
          <a:p>
            <a:pPr lvl="0"/>
            <a:r>
              <a:rPr lang="en-US" sz="1200" kern="1200" dirty="0" smtClean="0">
                <a:solidFill>
                  <a:schemeClr val="tx1"/>
                </a:solidFill>
                <a:effectLst/>
                <a:latin typeface="+mn-lt"/>
                <a:ea typeface="+mn-ea"/>
                <a:cs typeface="+mn-cs"/>
              </a:rPr>
              <a:t>It’s placed in public, such as a website, so that everyone can access and add new line of transaction anytime and anywhere.</a:t>
            </a:r>
          </a:p>
          <a:p>
            <a:pPr lvl="0"/>
            <a:r>
              <a:rPr lang="en-US" sz="1200" kern="1200" dirty="0" smtClean="0">
                <a:solidFill>
                  <a:schemeClr val="tx1"/>
                </a:solidFill>
                <a:effectLst/>
                <a:latin typeface="+mn-lt"/>
                <a:ea typeface="+mn-ea"/>
                <a:cs typeface="+mn-cs"/>
              </a:rPr>
              <a:t>-&gt; Transparency.</a:t>
            </a:r>
          </a:p>
          <a:p>
            <a:pPr lvl="0"/>
            <a:r>
              <a:rPr lang="en-US" sz="1200" kern="1200" dirty="0" smtClean="0">
                <a:solidFill>
                  <a:schemeClr val="tx1"/>
                </a:solidFill>
                <a:effectLst/>
                <a:latin typeface="+mn-lt"/>
                <a:ea typeface="+mn-ea"/>
                <a:cs typeface="+mn-cs"/>
              </a:rPr>
              <a:t>At the end of a month, if you received more than you spent, you put a money into the pot and if you spent more than you received, you take the money out.</a:t>
            </a:r>
          </a:p>
          <a:p>
            <a:pPr lvl="0"/>
            <a:r>
              <a:rPr lang="en-US" sz="1200" kern="1200" dirty="0" smtClean="0">
                <a:solidFill>
                  <a:schemeClr val="tx1"/>
                </a:solidFill>
                <a:effectLst/>
                <a:latin typeface="+mn-lt"/>
                <a:ea typeface="+mn-ea"/>
                <a:cs typeface="+mn-cs"/>
              </a:rPr>
              <a:t>-&gt;Sound great and convenient, but what if someone try to fake an exchange by adding new line without everyone acknowledge?</a:t>
            </a:r>
          </a:p>
          <a:p>
            <a:pPr lvl="0"/>
            <a:r>
              <a:rPr lang="en-US" sz="1200" kern="1200" dirty="0" smtClean="0">
                <a:solidFill>
                  <a:schemeClr val="tx1"/>
                </a:solidFill>
                <a:effectLst/>
                <a:latin typeface="+mn-lt"/>
                <a:ea typeface="+mn-ea"/>
                <a:cs typeface="+mn-cs"/>
              </a:rPr>
              <a:t>-&gt;Digital signature (Secret Key – Public Key, SHA256, Hash).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4</a:t>
            </a:fld>
            <a:endParaRPr lang="en-US"/>
          </a:p>
        </p:txBody>
      </p:sp>
    </p:spTree>
    <p:extLst>
      <p:ext uri="{BB962C8B-B14F-4D97-AF65-F5344CB8AC3E}">
        <p14:creationId xmlns:p14="http://schemas.microsoft.com/office/powerpoint/2010/main" val="313729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is a hash function?</a:t>
            </a:r>
          </a:p>
          <a:p>
            <a:pPr lvl="0"/>
            <a:r>
              <a:rPr lang="en-US" sz="1200" kern="1200" dirty="0" smtClean="0">
                <a:solidFill>
                  <a:schemeClr val="tx1"/>
                </a:solidFill>
                <a:effectLst/>
                <a:latin typeface="+mn-lt"/>
                <a:ea typeface="+mn-ea"/>
                <a:cs typeface="+mn-cs"/>
              </a:rPr>
              <a:t>First, we have to look at the hash function. What is a hash function? It is a one-way function to encrypt everything (messages, transactions, applications, …) into a binary string. For 1 message, there is only one binary string, which means when you change a little in that message, the output string will completely different.</a:t>
            </a:r>
          </a:p>
          <a:p>
            <a:pPr lvl="0"/>
            <a:r>
              <a:rPr lang="en-US" sz="1200" kern="1200" dirty="0" smtClean="0">
                <a:solidFill>
                  <a:schemeClr val="tx1"/>
                </a:solidFill>
                <a:effectLst/>
                <a:latin typeface="+mn-lt"/>
                <a:ea typeface="+mn-ea"/>
                <a:cs typeface="+mn-cs"/>
              </a:rPr>
              <a:t>It can’t be reversed from a binary string to the message. It uses SHA256 algorithm so the only way to find out the message is guessing and checking. But, the change is very small [ 1/ (2^256) ~ 0], so it’s very secure.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5</a:t>
            </a:fld>
            <a:endParaRPr lang="en-US"/>
          </a:p>
        </p:txBody>
      </p:sp>
    </p:spTree>
    <p:extLst>
      <p:ext uri="{BB962C8B-B14F-4D97-AF65-F5344CB8AC3E}">
        <p14:creationId xmlns:p14="http://schemas.microsoft.com/office/powerpoint/2010/main" val="18936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6</a:t>
            </a:fld>
            <a:endParaRPr lang="en-US"/>
          </a:p>
        </p:txBody>
      </p:sp>
    </p:spTree>
    <p:extLst>
      <p:ext uri="{BB962C8B-B14F-4D97-AF65-F5344CB8AC3E}">
        <p14:creationId xmlns:p14="http://schemas.microsoft.com/office/powerpoint/2010/main" val="21156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digital signature can prevent fake transactions?</a:t>
            </a:r>
          </a:p>
          <a:p>
            <a:pPr lvl="0"/>
            <a:r>
              <a:rPr lang="en-US" sz="1200" kern="1200" dirty="0" smtClean="0">
                <a:solidFill>
                  <a:schemeClr val="tx1"/>
                </a:solidFill>
                <a:effectLst/>
                <a:latin typeface="+mn-lt"/>
                <a:ea typeface="+mn-ea"/>
                <a:cs typeface="+mn-cs"/>
              </a:rPr>
              <a:t>In the real world, we sign the same signature in every paper.</a:t>
            </a:r>
          </a:p>
          <a:p>
            <a:pPr lvl="0"/>
            <a:r>
              <a:rPr lang="en-US" sz="1200" kern="1200" dirty="0" smtClean="0">
                <a:solidFill>
                  <a:schemeClr val="tx1"/>
                </a:solidFill>
                <a:effectLst/>
                <a:latin typeface="+mn-lt"/>
                <a:ea typeface="+mn-ea"/>
                <a:cs typeface="+mn-cs"/>
              </a:rPr>
              <a:t>For the digital signature, to prevent the copied signature, each person will have 2 keys: Secret key (only you know it) and Public key.</a:t>
            </a:r>
          </a:p>
          <a:p>
            <a:pPr lvl="0"/>
            <a:r>
              <a:rPr lang="en-US" sz="1200" kern="1200" dirty="0" smtClean="0">
                <a:solidFill>
                  <a:schemeClr val="tx1"/>
                </a:solidFill>
                <a:effectLst/>
                <a:latin typeface="+mn-lt"/>
                <a:ea typeface="+mn-ea"/>
                <a:cs typeface="+mn-cs"/>
              </a:rPr>
              <a:t>When you make a transaction, you use the Secret key and that transaction to generate a digital signature. When you want to check whether the sender is the owner, you use that signed transaction with the Public key to check it is true or not.</a:t>
            </a:r>
          </a:p>
          <a:p>
            <a:pPr lvl="0"/>
            <a:r>
              <a:rPr lang="en-US" sz="1200" kern="1200" dirty="0" smtClean="0">
                <a:solidFill>
                  <a:schemeClr val="tx1"/>
                </a:solidFill>
                <a:effectLst/>
                <a:latin typeface="+mn-lt"/>
                <a:ea typeface="+mn-ea"/>
                <a:cs typeface="+mn-cs"/>
              </a:rPr>
              <a:t>-&gt;Now we can know the truly owner of each transaction and no one can change or make a new line relate to us without our knowledge. But, what if it is damaged or lost?</a:t>
            </a:r>
          </a:p>
          <a:p>
            <a:pPr lvl="0"/>
            <a:r>
              <a:rPr lang="en-US" sz="1200" kern="1200" dirty="0" smtClean="0">
                <a:solidFill>
                  <a:schemeClr val="tx1"/>
                </a:solidFill>
                <a:effectLst/>
                <a:latin typeface="+mn-lt"/>
                <a:ea typeface="+mn-ea"/>
                <a:cs typeface="+mn-cs"/>
              </a:rPr>
              <a:t>-&gt;Decentralize.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7</a:t>
            </a:fld>
            <a:endParaRPr lang="en-US"/>
          </a:p>
        </p:txBody>
      </p:sp>
    </p:spTree>
    <p:extLst>
      <p:ext uri="{BB962C8B-B14F-4D97-AF65-F5344CB8AC3E}">
        <p14:creationId xmlns:p14="http://schemas.microsoft.com/office/powerpoint/2010/main" val="1988088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Remove trust on the third-party and robustness.</a:t>
            </a:r>
          </a:p>
          <a:p>
            <a:pPr lvl="0"/>
            <a:r>
              <a:rPr lang="en-US" sz="1200" kern="1200" dirty="0" smtClean="0">
                <a:solidFill>
                  <a:schemeClr val="tx1"/>
                </a:solidFill>
                <a:effectLst/>
                <a:latin typeface="+mn-lt"/>
                <a:ea typeface="+mn-ea"/>
                <a:cs typeface="+mn-cs"/>
              </a:rPr>
              <a:t>As we had mention before, the ledger is put at a public place, like a website. Who is the host, who will take the responsibility when incidents happen, we should trust them or not?</a:t>
            </a:r>
          </a:p>
          <a:p>
            <a:pPr lvl="0"/>
            <a:r>
              <a:rPr lang="en-US" sz="1200" kern="1200" dirty="0" smtClean="0">
                <a:solidFill>
                  <a:schemeClr val="tx1"/>
                </a:solidFill>
                <a:effectLst/>
                <a:latin typeface="+mn-lt"/>
                <a:ea typeface="+mn-ea"/>
                <a:cs typeface="+mn-cs"/>
              </a:rPr>
              <a:t>To remove the third-party and maintain the accessibility of the ledger, each person has a copied ledger and they keep synchronize and update it individually.</a:t>
            </a:r>
          </a:p>
          <a:p>
            <a:pPr lvl="0"/>
            <a:r>
              <a:rPr lang="en-US" sz="1200" kern="1200" dirty="0" smtClean="0">
                <a:solidFill>
                  <a:schemeClr val="tx1"/>
                </a:solidFill>
                <a:effectLst/>
                <a:latin typeface="+mn-lt"/>
                <a:ea typeface="+mn-ea"/>
                <a:cs typeface="+mn-cs"/>
              </a:rPr>
              <a:t>-&gt;Now, our ledger, database, is secure, immutable and endure. But, how can we so sure that all people have the same database.</a:t>
            </a:r>
          </a:p>
          <a:p>
            <a:pPr lvl="0"/>
            <a:r>
              <a:rPr lang="en-US" sz="1200" kern="1200" dirty="0" smtClean="0">
                <a:solidFill>
                  <a:schemeClr val="tx1"/>
                </a:solidFill>
                <a:effectLst/>
                <a:latin typeface="+mn-lt"/>
                <a:ea typeface="+mn-ea"/>
                <a:cs typeface="+mn-cs"/>
              </a:rPr>
              <a:t>-&gt;Validation – Mining.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8</a:t>
            </a:fld>
            <a:endParaRPr lang="en-US"/>
          </a:p>
        </p:txBody>
      </p:sp>
    </p:spTree>
    <p:extLst>
      <p:ext uri="{BB962C8B-B14F-4D97-AF65-F5344CB8AC3E}">
        <p14:creationId xmlns:p14="http://schemas.microsoft.com/office/powerpoint/2010/main" val="92029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When you want to make a transaction, you have to broadcast to everyone in the network. The miner will collect all of the transactions and put them into a block (per 10m like bitcoin) then start to solve the puzzle.</a:t>
            </a:r>
          </a:p>
          <a:p>
            <a:pPr lvl="0"/>
            <a:r>
              <a:rPr lang="en-US" sz="1200" kern="1200" dirty="0" smtClean="0">
                <a:solidFill>
                  <a:schemeClr val="tx1"/>
                </a:solidFill>
                <a:effectLst/>
                <a:latin typeface="+mn-lt"/>
                <a:ea typeface="+mn-ea"/>
                <a:cs typeface="+mn-cs"/>
              </a:rPr>
              <a:t>The puzzle is finding a number, with it, the hash will have about 30 first bit is 0. Who (the miner) find that number first will earn some rewards and add it to the ledger (database) so that everyone will base on that and update their ledger.</a:t>
            </a:r>
          </a:p>
          <a:p>
            <a:pPr lvl="0"/>
            <a:r>
              <a:rPr lang="en-US" sz="1200" kern="1200" dirty="0" smtClean="0">
                <a:solidFill>
                  <a:schemeClr val="tx1"/>
                </a:solidFill>
                <a:effectLst/>
                <a:latin typeface="+mn-lt"/>
                <a:ea typeface="+mn-ea"/>
                <a:cs typeface="+mn-cs"/>
              </a:rPr>
              <a:t>-&gt;It creates the cryptocurrency in the network, make sure everyone has the same database.</a:t>
            </a:r>
          </a:p>
          <a:p>
            <a:pPr lvl="0"/>
            <a:r>
              <a:rPr lang="en-US" sz="1200" kern="1200" dirty="0" smtClean="0">
                <a:solidFill>
                  <a:schemeClr val="tx1"/>
                </a:solidFill>
                <a:effectLst/>
                <a:latin typeface="+mn-lt"/>
                <a:ea typeface="+mn-ea"/>
                <a:cs typeface="+mn-cs"/>
              </a:rPr>
              <a:t>-&gt;If 2 miners find the number at the same time, what block we should trust?</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23AF59-BB58-446A-8EE0-A39472713EC6}" type="slidenum">
              <a:rPr lang="en-US" smtClean="0"/>
              <a:t>9</a:t>
            </a:fld>
            <a:endParaRPr lang="en-US"/>
          </a:p>
        </p:txBody>
      </p:sp>
    </p:spTree>
    <p:extLst>
      <p:ext uri="{BB962C8B-B14F-4D97-AF65-F5344CB8AC3E}">
        <p14:creationId xmlns:p14="http://schemas.microsoft.com/office/powerpoint/2010/main" val="404985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a ledger</a:t>
            </a:r>
            <a:endParaRPr lang="en-US" dirty="0"/>
          </a:p>
        </p:txBody>
      </p:sp>
      <p:sp>
        <p:nvSpPr>
          <p:cNvPr id="4" name="Slide Number Placeholder 3"/>
          <p:cNvSpPr>
            <a:spLocks noGrp="1"/>
          </p:cNvSpPr>
          <p:nvPr>
            <p:ph type="sldNum" sz="quarter" idx="10"/>
          </p:nvPr>
        </p:nvSpPr>
        <p:spPr/>
        <p:txBody>
          <a:bodyPr/>
          <a:lstStyle/>
          <a:p>
            <a:fld id="{4423AF59-BB58-446A-8EE0-A39472713EC6}" type="slidenum">
              <a:rPr lang="en-US" smtClean="0"/>
              <a:t>10</a:t>
            </a:fld>
            <a:endParaRPr lang="en-US"/>
          </a:p>
        </p:txBody>
      </p:sp>
    </p:spTree>
    <p:extLst>
      <p:ext uri="{BB962C8B-B14F-4D97-AF65-F5344CB8AC3E}">
        <p14:creationId xmlns:p14="http://schemas.microsoft.com/office/powerpoint/2010/main" val="1307127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EDCFA2-F912-4B6A-B85C-3563AE1FFA88}" type="datetimeFigureOut">
              <a:rPr lang="en-US" smtClean="0"/>
              <a:t>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26B9BA6-BC18-449D-AD10-526C0C07E56A}" type="slidenum">
              <a:rPr lang="en-US" smtClean="0"/>
              <a:t>‹#›</a:t>
            </a:fld>
            <a:endParaRPr lang="en-US"/>
          </a:p>
        </p:txBody>
      </p:sp>
    </p:spTree>
    <p:extLst>
      <p:ext uri="{BB962C8B-B14F-4D97-AF65-F5344CB8AC3E}">
        <p14:creationId xmlns:p14="http://schemas.microsoft.com/office/powerpoint/2010/main" val="2426722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EDCFA2-F912-4B6A-B85C-3563AE1FFA88}" type="datetimeFigureOut">
              <a:rPr lang="en-US" smtClean="0"/>
              <a:t>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377445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EDCFA2-F912-4B6A-B85C-3563AE1FFA88}" type="datetimeFigureOut">
              <a:rPr lang="en-US" smtClean="0"/>
              <a:t>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42688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EDCFA2-F912-4B6A-B85C-3563AE1FFA88}" type="datetimeFigureOut">
              <a:rPr lang="en-US" smtClean="0"/>
              <a:t>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117399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6BEDCFA2-F912-4B6A-B85C-3563AE1FFA88}" type="datetimeFigureOut">
              <a:rPr lang="en-US" smtClean="0"/>
              <a:t>1/2/2018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26B9BA6-BC18-449D-AD10-526C0C07E56A}" type="slidenum">
              <a:rPr lang="en-US" smtClean="0"/>
              <a:t>‹#›</a:t>
            </a:fld>
            <a:endParaRPr lang="en-US"/>
          </a:p>
        </p:txBody>
      </p:sp>
    </p:spTree>
    <p:extLst>
      <p:ext uri="{BB962C8B-B14F-4D97-AF65-F5344CB8AC3E}">
        <p14:creationId xmlns:p14="http://schemas.microsoft.com/office/powerpoint/2010/main" val="193921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EDCFA2-F912-4B6A-B85C-3563AE1FFA88}" type="datetimeFigureOut">
              <a:rPr lang="en-US" smtClean="0"/>
              <a:t>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226524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EDCFA2-F912-4B6A-B85C-3563AE1FFA88}" type="datetimeFigureOut">
              <a:rPr lang="en-US" smtClean="0"/>
              <a:t>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920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BEDCFA2-F912-4B6A-B85C-3563AE1FFA88}" type="datetimeFigureOut">
              <a:rPr lang="en-US" smtClean="0"/>
              <a:t>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13671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EDCFA2-F912-4B6A-B85C-3563AE1FFA88}" type="datetimeFigureOut">
              <a:rPr lang="en-US" smtClean="0"/>
              <a:t>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24558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EDCFA2-F912-4B6A-B85C-3563AE1FFA88}" type="datetimeFigureOut">
              <a:rPr lang="en-US" smtClean="0"/>
              <a:t>1/2/2018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341400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BEDCFA2-F912-4B6A-B85C-3563AE1FFA88}" type="datetimeFigureOut">
              <a:rPr lang="en-US" smtClean="0"/>
              <a:t>1/2/2018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6B9BA6-BC18-449D-AD10-526C0C07E56A}" type="slidenum">
              <a:rPr lang="en-US" smtClean="0"/>
              <a:t>‹#›</a:t>
            </a:fld>
            <a:endParaRPr lang="en-US"/>
          </a:p>
        </p:txBody>
      </p:sp>
    </p:spTree>
    <p:extLst>
      <p:ext uri="{BB962C8B-B14F-4D97-AF65-F5344CB8AC3E}">
        <p14:creationId xmlns:p14="http://schemas.microsoft.com/office/powerpoint/2010/main" val="102207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BEDCFA2-F912-4B6A-B85C-3563AE1FFA88}" type="datetimeFigureOut">
              <a:rPr lang="en-US" smtClean="0"/>
              <a:t>1/2/2018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26B9BA6-BC18-449D-AD10-526C0C07E56A}" type="slidenum">
              <a:rPr lang="en-US" smtClean="0"/>
              <a:t>‹#›</a:t>
            </a:fld>
            <a:endParaRPr lang="en-US"/>
          </a:p>
        </p:txBody>
      </p:sp>
    </p:spTree>
    <p:extLst>
      <p:ext uri="{BB962C8B-B14F-4D97-AF65-F5344CB8AC3E}">
        <p14:creationId xmlns:p14="http://schemas.microsoft.com/office/powerpoint/2010/main" val="96882820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2.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7.gif"/><Relationship Id="rId13"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29.png"/><Relationship Id="rId4" Type="http://schemas.openxmlformats.org/officeDocument/2006/relationships/image" Target="../media/image10.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Blockchain</a:t>
            </a:r>
            <a:br>
              <a:rPr lang="en-US" dirty="0" smtClean="0"/>
            </a:br>
            <a:r>
              <a:rPr lang="en-US" sz="4800" dirty="0" smtClean="0"/>
              <a:t>Introduction</a:t>
            </a:r>
            <a:endParaRPr lang="en-US" dirty="0"/>
          </a:p>
        </p:txBody>
      </p:sp>
      <p:sp>
        <p:nvSpPr>
          <p:cNvPr id="3" name="Subtitle 2"/>
          <p:cNvSpPr>
            <a:spLocks noGrp="1"/>
          </p:cNvSpPr>
          <p:nvPr>
            <p:ph type="subTitle" idx="1"/>
          </p:nvPr>
        </p:nvSpPr>
        <p:spPr>
          <a:xfrm>
            <a:off x="1069848" y="4430064"/>
            <a:ext cx="7891272" cy="1069848"/>
          </a:xfrm>
        </p:spPr>
        <p:txBody>
          <a:bodyPr/>
          <a:lstStyle/>
          <a:p>
            <a:r>
              <a:rPr lang="en-US" dirty="0" smtClean="0"/>
              <a:t>Client: Hoang Le Minh</a:t>
            </a:r>
            <a:r>
              <a:rPr lang="en-US" dirty="0"/>
              <a:t>	</a:t>
            </a:r>
            <a:r>
              <a:rPr lang="en-US" dirty="0" smtClean="0"/>
              <a:t>Mentor: Vo Dong Thanh Tin</a:t>
            </a:r>
          </a:p>
          <a:p>
            <a:r>
              <a:rPr lang="en-US" dirty="0" smtClean="0"/>
              <a:t>Members: Pham Huynh Tri Minh – Nguyen Trong Tri</a:t>
            </a:r>
          </a:p>
        </p:txBody>
      </p:sp>
    </p:spTree>
    <p:extLst>
      <p:ext uri="{BB962C8B-B14F-4D97-AF65-F5344CB8AC3E}">
        <p14:creationId xmlns:p14="http://schemas.microsoft.com/office/powerpoint/2010/main" val="383744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70341" y="2560320"/>
            <a:ext cx="1799291" cy="1712903"/>
            <a:chOff x="182880" y="2560320"/>
            <a:chExt cx="1799291" cy="1712903"/>
          </a:xfrm>
        </p:grpSpPr>
        <p:grpSp>
          <p:nvGrpSpPr>
            <p:cNvPr id="38" name="Group 37"/>
            <p:cNvGrpSpPr/>
            <p:nvPr/>
          </p:nvGrpSpPr>
          <p:grpSpPr>
            <a:xfrm>
              <a:off x="182880" y="2560320"/>
              <a:ext cx="1799291" cy="1712903"/>
              <a:chOff x="2944647" y="1629189"/>
              <a:chExt cx="1799291" cy="1712903"/>
            </a:xfrm>
          </p:grpSpPr>
          <p:grpSp>
            <p:nvGrpSpPr>
              <p:cNvPr id="39" name="Group 38"/>
              <p:cNvGrpSpPr/>
              <p:nvPr/>
            </p:nvGrpSpPr>
            <p:grpSpPr>
              <a:xfrm>
                <a:off x="2951599" y="1629189"/>
                <a:ext cx="1792339" cy="1712903"/>
                <a:chOff x="6405466" y="407849"/>
                <a:chExt cx="3594232" cy="5947508"/>
              </a:xfrm>
            </p:grpSpPr>
            <p:sp>
              <p:nvSpPr>
                <p:cNvPr id="45" name="Rectangle 44"/>
                <p:cNvSpPr/>
                <p:nvPr/>
              </p:nvSpPr>
              <p:spPr>
                <a:xfrm>
                  <a:off x="6405466" y="407849"/>
                  <a:ext cx="3587262" cy="5947508"/>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6" name="TextBox 45"/>
                <p:cNvSpPr txBox="1"/>
                <p:nvPr/>
              </p:nvSpPr>
              <p:spPr>
                <a:xfrm>
                  <a:off x="6412435" y="416953"/>
                  <a:ext cx="3580293" cy="854924"/>
                </a:xfrm>
                <a:prstGeom prst="rect">
                  <a:avLst/>
                </a:prstGeom>
                <a:noFill/>
                <a:ln w="12700">
                  <a:noFill/>
                </a:ln>
              </p:spPr>
              <p:txBody>
                <a:bodyPr wrap="square" rtlCol="0">
                  <a:spAutoFit/>
                </a:bodyPr>
                <a:lstStyle/>
                <a:p>
                  <a:pPr algn="ctr"/>
                  <a:r>
                    <a:rPr lang="en-US" sz="1000" b="1" dirty="0" smtClean="0"/>
                    <a:t>Block #70509</a:t>
                  </a:r>
                  <a:endParaRPr lang="en-US" sz="1000" b="1" dirty="0"/>
                </a:p>
              </p:txBody>
            </p:sp>
            <p:cxnSp>
              <p:nvCxnSpPr>
                <p:cNvPr id="47" name="Straight Connector 46"/>
                <p:cNvCxnSpPr/>
                <p:nvPr/>
              </p:nvCxnSpPr>
              <p:spPr>
                <a:xfrm>
                  <a:off x="6408502" y="1269391"/>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12435" y="5527822"/>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2955075" y="1910368"/>
                <a:ext cx="1785388" cy="246221"/>
              </a:xfrm>
              <a:prstGeom prst="rect">
                <a:avLst/>
              </a:prstGeom>
              <a:noFill/>
              <a:ln w="12700">
                <a:noFill/>
              </a:ln>
            </p:spPr>
            <p:txBody>
              <a:bodyPr wrap="square" rtlCol="0">
                <a:spAutoFit/>
              </a:bodyPr>
              <a:lstStyle/>
              <a:p>
                <a:pPr algn="ctr"/>
                <a:r>
                  <a:rPr lang="en-US" sz="1000" b="1" dirty="0" smtClean="0"/>
                  <a:t>Transactions</a:t>
                </a:r>
                <a:endParaRPr lang="en-US" sz="1000" b="1" dirty="0"/>
              </a:p>
            </p:txBody>
          </p:sp>
          <p:cxnSp>
            <p:nvCxnSpPr>
              <p:cNvPr id="41" name="Straight Connector 40"/>
              <p:cNvCxnSpPr/>
              <p:nvPr/>
            </p:nvCxnSpPr>
            <p:spPr>
              <a:xfrm>
                <a:off x="2951599" y="2835420"/>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55075" y="2567688"/>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948123" y="2855490"/>
                <a:ext cx="1792339" cy="246221"/>
              </a:xfrm>
              <a:prstGeom prst="rect">
                <a:avLst/>
              </a:prstGeom>
              <a:noFill/>
              <a:ln w="12700">
                <a:noFill/>
              </a:ln>
            </p:spPr>
            <p:txBody>
              <a:bodyPr wrap="square" rtlCol="0">
                <a:spAutoFit/>
              </a:bodyPr>
              <a:lstStyle/>
              <a:p>
                <a:pPr algn="ctr"/>
                <a:r>
                  <a:rPr lang="en-US" sz="1000" b="1" dirty="0" smtClean="0"/>
                  <a:t>Header (Block hash)</a:t>
                </a:r>
                <a:endParaRPr lang="en-US" sz="1000" b="1" dirty="0"/>
              </a:p>
            </p:txBody>
          </p:sp>
          <p:sp>
            <p:nvSpPr>
              <p:cNvPr id="44" name="TextBox 43"/>
              <p:cNvSpPr txBox="1"/>
              <p:nvPr/>
            </p:nvSpPr>
            <p:spPr>
              <a:xfrm>
                <a:off x="2944647" y="3082683"/>
                <a:ext cx="1795815" cy="246221"/>
              </a:xfrm>
              <a:prstGeom prst="rect">
                <a:avLst/>
              </a:prstGeom>
              <a:noFill/>
              <a:ln w="12700">
                <a:noFill/>
              </a:ln>
            </p:spPr>
            <p:txBody>
              <a:bodyPr wrap="square" rtlCol="0">
                <a:spAutoFit/>
              </a:bodyPr>
              <a:lstStyle/>
              <a:p>
                <a:pPr algn="ctr"/>
                <a:r>
                  <a:rPr lang="en-US" sz="1000" b="1" dirty="0" smtClean="0"/>
                  <a:t>Previous Block</a:t>
                </a:r>
                <a:endParaRPr lang="en-US" sz="1000" b="1" dirty="0"/>
              </a:p>
            </p:txBody>
          </p:sp>
        </p:grpSp>
        <p:sp>
          <p:nvSpPr>
            <p:cNvPr id="49" name="TextBox 48"/>
            <p:cNvSpPr txBox="1"/>
            <p:nvPr/>
          </p:nvSpPr>
          <p:spPr>
            <a:xfrm>
              <a:off x="182880" y="3521616"/>
              <a:ext cx="1785389" cy="246221"/>
            </a:xfrm>
            <a:prstGeom prst="rect">
              <a:avLst/>
            </a:prstGeom>
            <a:noFill/>
            <a:ln w="12700">
              <a:noFill/>
            </a:ln>
          </p:spPr>
          <p:txBody>
            <a:bodyPr wrap="square" rtlCol="0">
              <a:spAutoFit/>
            </a:bodyPr>
            <a:lstStyle/>
            <a:p>
              <a:pPr algn="ctr"/>
              <a:r>
                <a:rPr lang="en-US" sz="1000" b="1" dirty="0" smtClean="0"/>
                <a:t>Special Number</a:t>
              </a:r>
              <a:endParaRPr lang="en-US" sz="1000" b="1" dirty="0"/>
            </a:p>
          </p:txBody>
        </p:sp>
      </p:grpSp>
      <p:grpSp>
        <p:nvGrpSpPr>
          <p:cNvPr id="90" name="Group 89"/>
          <p:cNvGrpSpPr/>
          <p:nvPr/>
        </p:nvGrpSpPr>
        <p:grpSpPr>
          <a:xfrm>
            <a:off x="2597372" y="2543812"/>
            <a:ext cx="1799291" cy="1712903"/>
            <a:chOff x="182880" y="2560320"/>
            <a:chExt cx="1799291" cy="1712903"/>
          </a:xfrm>
        </p:grpSpPr>
        <p:grpSp>
          <p:nvGrpSpPr>
            <p:cNvPr id="91" name="Group 90"/>
            <p:cNvGrpSpPr/>
            <p:nvPr/>
          </p:nvGrpSpPr>
          <p:grpSpPr>
            <a:xfrm>
              <a:off x="182880" y="2560320"/>
              <a:ext cx="1799291" cy="1712903"/>
              <a:chOff x="2944647" y="1629189"/>
              <a:chExt cx="1799291" cy="1712903"/>
            </a:xfrm>
          </p:grpSpPr>
          <p:grpSp>
            <p:nvGrpSpPr>
              <p:cNvPr id="93" name="Group 92"/>
              <p:cNvGrpSpPr/>
              <p:nvPr/>
            </p:nvGrpSpPr>
            <p:grpSpPr>
              <a:xfrm>
                <a:off x="2951599" y="1629189"/>
                <a:ext cx="1792339" cy="1712903"/>
                <a:chOff x="6405466" y="407849"/>
                <a:chExt cx="3594232" cy="5947508"/>
              </a:xfrm>
            </p:grpSpPr>
            <p:sp>
              <p:nvSpPr>
                <p:cNvPr id="99" name="Rectangle 98"/>
                <p:cNvSpPr/>
                <p:nvPr/>
              </p:nvSpPr>
              <p:spPr>
                <a:xfrm>
                  <a:off x="6405466" y="407849"/>
                  <a:ext cx="3587262" cy="5947508"/>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0" name="TextBox 99"/>
                <p:cNvSpPr txBox="1"/>
                <p:nvPr/>
              </p:nvSpPr>
              <p:spPr>
                <a:xfrm>
                  <a:off x="6412435" y="416953"/>
                  <a:ext cx="3580293" cy="854924"/>
                </a:xfrm>
                <a:prstGeom prst="rect">
                  <a:avLst/>
                </a:prstGeom>
                <a:noFill/>
                <a:ln w="12700">
                  <a:noFill/>
                </a:ln>
              </p:spPr>
              <p:txBody>
                <a:bodyPr wrap="square" rtlCol="0">
                  <a:spAutoFit/>
                </a:bodyPr>
                <a:lstStyle/>
                <a:p>
                  <a:pPr algn="ctr"/>
                  <a:r>
                    <a:rPr lang="en-US" sz="1000" b="1" dirty="0"/>
                    <a:t>Block #</a:t>
                  </a:r>
                  <a:r>
                    <a:rPr lang="en-US" sz="1000" b="1" dirty="0" smtClean="0"/>
                    <a:t>70510</a:t>
                  </a:r>
                  <a:endParaRPr lang="en-US" sz="1000" b="1" dirty="0"/>
                </a:p>
              </p:txBody>
            </p:sp>
            <p:cxnSp>
              <p:nvCxnSpPr>
                <p:cNvPr id="101" name="Straight Connector 100"/>
                <p:cNvCxnSpPr/>
                <p:nvPr/>
              </p:nvCxnSpPr>
              <p:spPr>
                <a:xfrm>
                  <a:off x="6408502" y="1269391"/>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412435" y="5527822"/>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4" name="TextBox 93"/>
              <p:cNvSpPr txBox="1"/>
              <p:nvPr/>
            </p:nvSpPr>
            <p:spPr>
              <a:xfrm>
                <a:off x="2955075" y="1910368"/>
                <a:ext cx="1785388" cy="246221"/>
              </a:xfrm>
              <a:prstGeom prst="rect">
                <a:avLst/>
              </a:prstGeom>
              <a:noFill/>
              <a:ln w="12700">
                <a:noFill/>
              </a:ln>
            </p:spPr>
            <p:txBody>
              <a:bodyPr wrap="square" rtlCol="0">
                <a:spAutoFit/>
              </a:bodyPr>
              <a:lstStyle/>
              <a:p>
                <a:pPr algn="ctr"/>
                <a:r>
                  <a:rPr lang="en-US" sz="1000" b="1" dirty="0" smtClean="0"/>
                  <a:t>Transactions</a:t>
                </a:r>
                <a:endParaRPr lang="en-US" sz="1000" b="1" dirty="0"/>
              </a:p>
            </p:txBody>
          </p:sp>
          <p:cxnSp>
            <p:nvCxnSpPr>
              <p:cNvPr id="95" name="Straight Connector 94"/>
              <p:cNvCxnSpPr/>
              <p:nvPr/>
            </p:nvCxnSpPr>
            <p:spPr>
              <a:xfrm>
                <a:off x="2951599" y="2835420"/>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955075" y="2567688"/>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948123" y="2855490"/>
                <a:ext cx="1792339" cy="246221"/>
              </a:xfrm>
              <a:prstGeom prst="rect">
                <a:avLst/>
              </a:prstGeom>
              <a:noFill/>
              <a:ln w="12700">
                <a:noFill/>
              </a:ln>
            </p:spPr>
            <p:txBody>
              <a:bodyPr wrap="square" rtlCol="0">
                <a:spAutoFit/>
              </a:bodyPr>
              <a:lstStyle/>
              <a:p>
                <a:pPr algn="ctr"/>
                <a:r>
                  <a:rPr lang="en-US" sz="1000" b="1" dirty="0" smtClean="0"/>
                  <a:t>Header (Block hash)</a:t>
                </a:r>
                <a:endParaRPr lang="en-US" sz="1000" b="1" dirty="0"/>
              </a:p>
            </p:txBody>
          </p:sp>
          <p:sp>
            <p:nvSpPr>
              <p:cNvPr id="98" name="TextBox 97"/>
              <p:cNvSpPr txBox="1"/>
              <p:nvPr/>
            </p:nvSpPr>
            <p:spPr>
              <a:xfrm>
                <a:off x="2944647" y="3082683"/>
                <a:ext cx="1795815" cy="246221"/>
              </a:xfrm>
              <a:prstGeom prst="rect">
                <a:avLst/>
              </a:prstGeom>
              <a:noFill/>
              <a:ln w="12700">
                <a:noFill/>
              </a:ln>
            </p:spPr>
            <p:txBody>
              <a:bodyPr wrap="square" rtlCol="0">
                <a:spAutoFit/>
              </a:bodyPr>
              <a:lstStyle/>
              <a:p>
                <a:pPr algn="ctr"/>
                <a:r>
                  <a:rPr lang="en-US" sz="1000" b="1" dirty="0" smtClean="0"/>
                  <a:t>Previous Block</a:t>
                </a:r>
                <a:endParaRPr lang="en-US" sz="1000" b="1" dirty="0"/>
              </a:p>
            </p:txBody>
          </p:sp>
        </p:grpSp>
        <p:sp>
          <p:nvSpPr>
            <p:cNvPr id="92" name="TextBox 91"/>
            <p:cNvSpPr txBox="1"/>
            <p:nvPr/>
          </p:nvSpPr>
          <p:spPr>
            <a:xfrm>
              <a:off x="182880" y="3521616"/>
              <a:ext cx="1785389" cy="246221"/>
            </a:xfrm>
            <a:prstGeom prst="rect">
              <a:avLst/>
            </a:prstGeom>
            <a:noFill/>
            <a:ln w="12700">
              <a:noFill/>
            </a:ln>
          </p:spPr>
          <p:txBody>
            <a:bodyPr wrap="square" rtlCol="0">
              <a:spAutoFit/>
            </a:bodyPr>
            <a:lstStyle/>
            <a:p>
              <a:pPr algn="ctr"/>
              <a:r>
                <a:rPr lang="en-US" sz="1000" b="1" dirty="0" smtClean="0"/>
                <a:t>Special Number</a:t>
              </a:r>
              <a:endParaRPr lang="en-US" sz="1000" b="1" dirty="0"/>
            </a:p>
          </p:txBody>
        </p:sp>
      </p:grpSp>
      <p:grpSp>
        <p:nvGrpSpPr>
          <p:cNvPr id="103" name="Group 102"/>
          <p:cNvGrpSpPr/>
          <p:nvPr/>
        </p:nvGrpSpPr>
        <p:grpSpPr>
          <a:xfrm>
            <a:off x="5103387" y="2543812"/>
            <a:ext cx="1799291" cy="1712903"/>
            <a:chOff x="182880" y="2560320"/>
            <a:chExt cx="1799291" cy="1712903"/>
          </a:xfrm>
        </p:grpSpPr>
        <p:grpSp>
          <p:nvGrpSpPr>
            <p:cNvPr id="104" name="Group 103"/>
            <p:cNvGrpSpPr/>
            <p:nvPr/>
          </p:nvGrpSpPr>
          <p:grpSpPr>
            <a:xfrm>
              <a:off x="182880" y="2560320"/>
              <a:ext cx="1799291" cy="1712903"/>
              <a:chOff x="2944647" y="1629189"/>
              <a:chExt cx="1799291" cy="1712903"/>
            </a:xfrm>
          </p:grpSpPr>
          <p:grpSp>
            <p:nvGrpSpPr>
              <p:cNvPr id="106" name="Group 105"/>
              <p:cNvGrpSpPr/>
              <p:nvPr/>
            </p:nvGrpSpPr>
            <p:grpSpPr>
              <a:xfrm>
                <a:off x="2951599" y="1629189"/>
                <a:ext cx="1792339" cy="1712903"/>
                <a:chOff x="6405466" y="407849"/>
                <a:chExt cx="3594232" cy="5947508"/>
              </a:xfrm>
            </p:grpSpPr>
            <p:sp>
              <p:nvSpPr>
                <p:cNvPr id="112" name="Rectangle 111"/>
                <p:cNvSpPr/>
                <p:nvPr/>
              </p:nvSpPr>
              <p:spPr>
                <a:xfrm>
                  <a:off x="6405466" y="407849"/>
                  <a:ext cx="3587262" cy="5947508"/>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13" name="TextBox 112"/>
                <p:cNvSpPr txBox="1"/>
                <p:nvPr/>
              </p:nvSpPr>
              <p:spPr>
                <a:xfrm>
                  <a:off x="6412435" y="416953"/>
                  <a:ext cx="3580293" cy="854924"/>
                </a:xfrm>
                <a:prstGeom prst="rect">
                  <a:avLst/>
                </a:prstGeom>
                <a:noFill/>
                <a:ln w="12700">
                  <a:noFill/>
                </a:ln>
              </p:spPr>
              <p:txBody>
                <a:bodyPr wrap="square" rtlCol="0">
                  <a:spAutoFit/>
                </a:bodyPr>
                <a:lstStyle/>
                <a:p>
                  <a:pPr algn="ctr"/>
                  <a:r>
                    <a:rPr lang="en-US" sz="1000" b="1" dirty="0"/>
                    <a:t>Block #</a:t>
                  </a:r>
                  <a:r>
                    <a:rPr lang="en-US" sz="1000" b="1" dirty="0" smtClean="0"/>
                    <a:t>70511</a:t>
                  </a:r>
                  <a:endParaRPr lang="en-US" sz="1000" b="1" dirty="0"/>
                </a:p>
              </p:txBody>
            </p:sp>
            <p:cxnSp>
              <p:nvCxnSpPr>
                <p:cNvPr id="114" name="Straight Connector 113"/>
                <p:cNvCxnSpPr/>
                <p:nvPr/>
              </p:nvCxnSpPr>
              <p:spPr>
                <a:xfrm>
                  <a:off x="6408502" y="1269391"/>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412435" y="5527822"/>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2955075" y="1910368"/>
                <a:ext cx="1785388" cy="246221"/>
              </a:xfrm>
              <a:prstGeom prst="rect">
                <a:avLst/>
              </a:prstGeom>
              <a:noFill/>
              <a:ln w="12700">
                <a:noFill/>
              </a:ln>
            </p:spPr>
            <p:txBody>
              <a:bodyPr wrap="square" rtlCol="0">
                <a:spAutoFit/>
              </a:bodyPr>
              <a:lstStyle/>
              <a:p>
                <a:pPr algn="ctr"/>
                <a:r>
                  <a:rPr lang="en-US" sz="1000" b="1" dirty="0" smtClean="0"/>
                  <a:t>Transactions</a:t>
                </a:r>
                <a:endParaRPr lang="en-US" sz="1000" b="1" dirty="0"/>
              </a:p>
            </p:txBody>
          </p:sp>
          <p:cxnSp>
            <p:nvCxnSpPr>
              <p:cNvPr id="108" name="Straight Connector 107"/>
              <p:cNvCxnSpPr/>
              <p:nvPr/>
            </p:nvCxnSpPr>
            <p:spPr>
              <a:xfrm>
                <a:off x="2951599" y="2835420"/>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955075" y="2567688"/>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948123" y="2855490"/>
                <a:ext cx="1792339" cy="246221"/>
              </a:xfrm>
              <a:prstGeom prst="rect">
                <a:avLst/>
              </a:prstGeom>
              <a:noFill/>
              <a:ln w="12700">
                <a:noFill/>
              </a:ln>
            </p:spPr>
            <p:txBody>
              <a:bodyPr wrap="square" rtlCol="0">
                <a:spAutoFit/>
              </a:bodyPr>
              <a:lstStyle/>
              <a:p>
                <a:pPr algn="ctr"/>
                <a:r>
                  <a:rPr lang="en-US" sz="1000" b="1" dirty="0" smtClean="0"/>
                  <a:t>Header (Block hash)</a:t>
                </a:r>
                <a:endParaRPr lang="en-US" sz="1000" b="1" dirty="0"/>
              </a:p>
            </p:txBody>
          </p:sp>
          <p:sp>
            <p:nvSpPr>
              <p:cNvPr id="111" name="TextBox 110"/>
              <p:cNvSpPr txBox="1"/>
              <p:nvPr/>
            </p:nvSpPr>
            <p:spPr>
              <a:xfrm>
                <a:off x="2944647" y="3082683"/>
                <a:ext cx="1795815" cy="246221"/>
              </a:xfrm>
              <a:prstGeom prst="rect">
                <a:avLst/>
              </a:prstGeom>
              <a:noFill/>
              <a:ln w="12700">
                <a:noFill/>
              </a:ln>
            </p:spPr>
            <p:txBody>
              <a:bodyPr wrap="square" rtlCol="0">
                <a:spAutoFit/>
              </a:bodyPr>
              <a:lstStyle/>
              <a:p>
                <a:pPr algn="ctr"/>
                <a:r>
                  <a:rPr lang="en-US" sz="1000" b="1" dirty="0" smtClean="0"/>
                  <a:t>Previous Block</a:t>
                </a:r>
                <a:endParaRPr lang="en-US" sz="1000" b="1" dirty="0"/>
              </a:p>
            </p:txBody>
          </p:sp>
        </p:grpSp>
        <p:sp>
          <p:nvSpPr>
            <p:cNvPr id="105" name="TextBox 104"/>
            <p:cNvSpPr txBox="1"/>
            <p:nvPr/>
          </p:nvSpPr>
          <p:spPr>
            <a:xfrm>
              <a:off x="182880" y="3521616"/>
              <a:ext cx="1785389" cy="246221"/>
            </a:xfrm>
            <a:prstGeom prst="rect">
              <a:avLst/>
            </a:prstGeom>
            <a:noFill/>
            <a:ln w="12700">
              <a:noFill/>
            </a:ln>
          </p:spPr>
          <p:txBody>
            <a:bodyPr wrap="square" rtlCol="0">
              <a:spAutoFit/>
            </a:bodyPr>
            <a:lstStyle/>
            <a:p>
              <a:pPr algn="ctr"/>
              <a:r>
                <a:rPr lang="en-US" sz="1000" b="1" dirty="0" smtClean="0"/>
                <a:t>Special Number</a:t>
              </a:r>
              <a:endParaRPr lang="en-US" sz="1000" b="1" dirty="0"/>
            </a:p>
          </p:txBody>
        </p:sp>
      </p:grpSp>
      <p:grpSp>
        <p:nvGrpSpPr>
          <p:cNvPr id="116" name="Group 115"/>
          <p:cNvGrpSpPr/>
          <p:nvPr/>
        </p:nvGrpSpPr>
        <p:grpSpPr>
          <a:xfrm>
            <a:off x="7581729" y="2539693"/>
            <a:ext cx="1799291" cy="1712903"/>
            <a:chOff x="182880" y="2560320"/>
            <a:chExt cx="1799291" cy="1712903"/>
          </a:xfrm>
        </p:grpSpPr>
        <p:grpSp>
          <p:nvGrpSpPr>
            <p:cNvPr id="117" name="Group 116"/>
            <p:cNvGrpSpPr/>
            <p:nvPr/>
          </p:nvGrpSpPr>
          <p:grpSpPr>
            <a:xfrm>
              <a:off x="182880" y="2560320"/>
              <a:ext cx="1799291" cy="1712903"/>
              <a:chOff x="2944647" y="1629189"/>
              <a:chExt cx="1799291" cy="1712903"/>
            </a:xfrm>
          </p:grpSpPr>
          <p:grpSp>
            <p:nvGrpSpPr>
              <p:cNvPr id="119" name="Group 118"/>
              <p:cNvGrpSpPr/>
              <p:nvPr/>
            </p:nvGrpSpPr>
            <p:grpSpPr>
              <a:xfrm>
                <a:off x="2951599" y="1629189"/>
                <a:ext cx="1792339" cy="1712903"/>
                <a:chOff x="6405466" y="407849"/>
                <a:chExt cx="3594232" cy="5947508"/>
              </a:xfrm>
            </p:grpSpPr>
            <p:sp>
              <p:nvSpPr>
                <p:cNvPr id="125" name="Rectangle 124"/>
                <p:cNvSpPr/>
                <p:nvPr/>
              </p:nvSpPr>
              <p:spPr>
                <a:xfrm>
                  <a:off x="6405466" y="407849"/>
                  <a:ext cx="3587262" cy="5947508"/>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26" name="TextBox 125"/>
                <p:cNvSpPr txBox="1"/>
                <p:nvPr/>
              </p:nvSpPr>
              <p:spPr>
                <a:xfrm>
                  <a:off x="6412435" y="416953"/>
                  <a:ext cx="3580293" cy="854924"/>
                </a:xfrm>
                <a:prstGeom prst="rect">
                  <a:avLst/>
                </a:prstGeom>
                <a:noFill/>
                <a:ln w="12700">
                  <a:noFill/>
                </a:ln>
              </p:spPr>
              <p:txBody>
                <a:bodyPr wrap="square" rtlCol="0">
                  <a:spAutoFit/>
                </a:bodyPr>
                <a:lstStyle/>
                <a:p>
                  <a:pPr algn="ctr"/>
                  <a:r>
                    <a:rPr lang="en-US" sz="1000" b="1" dirty="0"/>
                    <a:t>Block #</a:t>
                  </a:r>
                  <a:r>
                    <a:rPr lang="en-US" sz="1000" b="1" dirty="0" smtClean="0"/>
                    <a:t>70512</a:t>
                  </a:r>
                  <a:endParaRPr lang="en-US" sz="1000" b="1" dirty="0"/>
                </a:p>
              </p:txBody>
            </p:sp>
            <p:cxnSp>
              <p:nvCxnSpPr>
                <p:cNvPr id="127" name="Straight Connector 126"/>
                <p:cNvCxnSpPr/>
                <p:nvPr/>
              </p:nvCxnSpPr>
              <p:spPr>
                <a:xfrm>
                  <a:off x="6408502" y="1269391"/>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412435" y="5527822"/>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0" name="TextBox 119"/>
              <p:cNvSpPr txBox="1"/>
              <p:nvPr/>
            </p:nvSpPr>
            <p:spPr>
              <a:xfrm>
                <a:off x="2955075" y="1910368"/>
                <a:ext cx="1785388" cy="246221"/>
              </a:xfrm>
              <a:prstGeom prst="rect">
                <a:avLst/>
              </a:prstGeom>
              <a:noFill/>
              <a:ln w="12700">
                <a:noFill/>
              </a:ln>
            </p:spPr>
            <p:txBody>
              <a:bodyPr wrap="square" rtlCol="0">
                <a:spAutoFit/>
              </a:bodyPr>
              <a:lstStyle/>
              <a:p>
                <a:pPr algn="ctr"/>
                <a:r>
                  <a:rPr lang="en-US" sz="1000" b="1" dirty="0" smtClean="0"/>
                  <a:t>Transactions</a:t>
                </a:r>
                <a:endParaRPr lang="en-US" sz="1000" b="1" dirty="0"/>
              </a:p>
            </p:txBody>
          </p:sp>
          <p:cxnSp>
            <p:nvCxnSpPr>
              <p:cNvPr id="121" name="Straight Connector 120"/>
              <p:cNvCxnSpPr/>
              <p:nvPr/>
            </p:nvCxnSpPr>
            <p:spPr>
              <a:xfrm>
                <a:off x="2951599" y="2835420"/>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955075" y="2567688"/>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2948123" y="2855490"/>
                <a:ext cx="1792339" cy="246221"/>
              </a:xfrm>
              <a:prstGeom prst="rect">
                <a:avLst/>
              </a:prstGeom>
              <a:noFill/>
              <a:ln w="12700">
                <a:noFill/>
              </a:ln>
            </p:spPr>
            <p:txBody>
              <a:bodyPr wrap="square" rtlCol="0">
                <a:spAutoFit/>
              </a:bodyPr>
              <a:lstStyle/>
              <a:p>
                <a:pPr algn="ctr"/>
                <a:r>
                  <a:rPr lang="en-US" sz="1000" b="1" dirty="0" smtClean="0"/>
                  <a:t>Header (Block hash)</a:t>
                </a:r>
                <a:endParaRPr lang="en-US" sz="1000" b="1" dirty="0"/>
              </a:p>
            </p:txBody>
          </p:sp>
          <p:sp>
            <p:nvSpPr>
              <p:cNvPr id="124" name="TextBox 123"/>
              <p:cNvSpPr txBox="1"/>
              <p:nvPr/>
            </p:nvSpPr>
            <p:spPr>
              <a:xfrm>
                <a:off x="2944647" y="3082683"/>
                <a:ext cx="1795815" cy="246221"/>
              </a:xfrm>
              <a:prstGeom prst="rect">
                <a:avLst/>
              </a:prstGeom>
              <a:noFill/>
              <a:ln w="12700">
                <a:noFill/>
              </a:ln>
            </p:spPr>
            <p:txBody>
              <a:bodyPr wrap="square" rtlCol="0">
                <a:spAutoFit/>
              </a:bodyPr>
              <a:lstStyle/>
              <a:p>
                <a:pPr algn="ctr"/>
                <a:r>
                  <a:rPr lang="en-US" sz="1000" b="1" dirty="0" smtClean="0"/>
                  <a:t>Previous Block</a:t>
                </a:r>
                <a:endParaRPr lang="en-US" sz="1000" b="1" dirty="0"/>
              </a:p>
            </p:txBody>
          </p:sp>
        </p:grpSp>
        <p:sp>
          <p:nvSpPr>
            <p:cNvPr id="118" name="TextBox 117"/>
            <p:cNvSpPr txBox="1"/>
            <p:nvPr/>
          </p:nvSpPr>
          <p:spPr>
            <a:xfrm>
              <a:off x="182880" y="3521616"/>
              <a:ext cx="1785389" cy="246221"/>
            </a:xfrm>
            <a:prstGeom prst="rect">
              <a:avLst/>
            </a:prstGeom>
            <a:noFill/>
            <a:ln w="12700">
              <a:noFill/>
            </a:ln>
          </p:spPr>
          <p:txBody>
            <a:bodyPr wrap="square" rtlCol="0">
              <a:spAutoFit/>
            </a:bodyPr>
            <a:lstStyle/>
            <a:p>
              <a:pPr algn="ctr"/>
              <a:r>
                <a:rPr lang="en-US" sz="1000" b="1" dirty="0" smtClean="0"/>
                <a:t>Special Number</a:t>
              </a:r>
              <a:endParaRPr lang="en-US" sz="1000" b="1" dirty="0"/>
            </a:p>
          </p:txBody>
        </p:sp>
      </p:grpSp>
      <p:grpSp>
        <p:nvGrpSpPr>
          <p:cNvPr id="129" name="Group 128"/>
          <p:cNvGrpSpPr/>
          <p:nvPr/>
        </p:nvGrpSpPr>
        <p:grpSpPr>
          <a:xfrm>
            <a:off x="10053121" y="2546434"/>
            <a:ext cx="1799291" cy="1712903"/>
            <a:chOff x="182880" y="2560320"/>
            <a:chExt cx="1799291" cy="1712903"/>
          </a:xfrm>
        </p:grpSpPr>
        <p:grpSp>
          <p:nvGrpSpPr>
            <p:cNvPr id="130" name="Group 129"/>
            <p:cNvGrpSpPr/>
            <p:nvPr/>
          </p:nvGrpSpPr>
          <p:grpSpPr>
            <a:xfrm>
              <a:off x="182880" y="2560320"/>
              <a:ext cx="1799291" cy="1712903"/>
              <a:chOff x="2944647" y="1629189"/>
              <a:chExt cx="1799291" cy="1712903"/>
            </a:xfrm>
          </p:grpSpPr>
          <p:grpSp>
            <p:nvGrpSpPr>
              <p:cNvPr id="132" name="Group 131"/>
              <p:cNvGrpSpPr/>
              <p:nvPr/>
            </p:nvGrpSpPr>
            <p:grpSpPr>
              <a:xfrm>
                <a:off x="2951599" y="1629189"/>
                <a:ext cx="1792339" cy="1712903"/>
                <a:chOff x="6405466" y="407849"/>
                <a:chExt cx="3594232" cy="5947508"/>
              </a:xfrm>
            </p:grpSpPr>
            <p:sp>
              <p:nvSpPr>
                <p:cNvPr id="138" name="Rectangle 137"/>
                <p:cNvSpPr/>
                <p:nvPr/>
              </p:nvSpPr>
              <p:spPr>
                <a:xfrm>
                  <a:off x="6405466" y="407849"/>
                  <a:ext cx="3587262" cy="5947508"/>
                </a:xfrm>
                <a:prstGeom prst="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39" name="TextBox 138"/>
                <p:cNvSpPr txBox="1"/>
                <p:nvPr/>
              </p:nvSpPr>
              <p:spPr>
                <a:xfrm>
                  <a:off x="6412435" y="416953"/>
                  <a:ext cx="3580293" cy="854924"/>
                </a:xfrm>
                <a:prstGeom prst="rect">
                  <a:avLst/>
                </a:prstGeom>
                <a:noFill/>
                <a:ln w="12700">
                  <a:noFill/>
                </a:ln>
              </p:spPr>
              <p:txBody>
                <a:bodyPr wrap="square" rtlCol="0">
                  <a:spAutoFit/>
                </a:bodyPr>
                <a:lstStyle/>
                <a:p>
                  <a:pPr algn="ctr"/>
                  <a:r>
                    <a:rPr lang="en-US" sz="1000" b="1" dirty="0"/>
                    <a:t>Block #</a:t>
                  </a:r>
                  <a:r>
                    <a:rPr lang="en-US" sz="1000" b="1" dirty="0" smtClean="0"/>
                    <a:t>70513</a:t>
                  </a:r>
                  <a:endParaRPr lang="en-US" sz="1000" b="1" dirty="0"/>
                </a:p>
              </p:txBody>
            </p:sp>
            <p:cxnSp>
              <p:nvCxnSpPr>
                <p:cNvPr id="140" name="Straight Connector 139"/>
                <p:cNvCxnSpPr/>
                <p:nvPr/>
              </p:nvCxnSpPr>
              <p:spPr>
                <a:xfrm>
                  <a:off x="6408502" y="1269391"/>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412435" y="5527822"/>
                  <a:ext cx="35872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3" name="TextBox 132"/>
              <p:cNvSpPr txBox="1"/>
              <p:nvPr/>
            </p:nvSpPr>
            <p:spPr>
              <a:xfrm>
                <a:off x="2955075" y="1910368"/>
                <a:ext cx="1785388" cy="246221"/>
              </a:xfrm>
              <a:prstGeom prst="rect">
                <a:avLst/>
              </a:prstGeom>
              <a:noFill/>
              <a:ln w="12700">
                <a:noFill/>
              </a:ln>
            </p:spPr>
            <p:txBody>
              <a:bodyPr wrap="square" rtlCol="0">
                <a:spAutoFit/>
              </a:bodyPr>
              <a:lstStyle/>
              <a:p>
                <a:pPr algn="ctr"/>
                <a:r>
                  <a:rPr lang="en-US" sz="1000" b="1" dirty="0" smtClean="0"/>
                  <a:t>Transactions</a:t>
                </a:r>
                <a:endParaRPr lang="en-US" sz="1000" b="1" dirty="0"/>
              </a:p>
            </p:txBody>
          </p:sp>
          <p:cxnSp>
            <p:nvCxnSpPr>
              <p:cNvPr id="134" name="Straight Connector 133"/>
              <p:cNvCxnSpPr/>
              <p:nvPr/>
            </p:nvCxnSpPr>
            <p:spPr>
              <a:xfrm>
                <a:off x="2951599" y="2835420"/>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955075" y="2567688"/>
                <a:ext cx="178886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2948123" y="2855490"/>
                <a:ext cx="1792339" cy="246221"/>
              </a:xfrm>
              <a:prstGeom prst="rect">
                <a:avLst/>
              </a:prstGeom>
              <a:noFill/>
              <a:ln w="12700">
                <a:noFill/>
              </a:ln>
            </p:spPr>
            <p:txBody>
              <a:bodyPr wrap="square" rtlCol="0">
                <a:spAutoFit/>
              </a:bodyPr>
              <a:lstStyle/>
              <a:p>
                <a:pPr algn="ctr"/>
                <a:r>
                  <a:rPr lang="en-US" sz="1000" b="1" dirty="0" smtClean="0"/>
                  <a:t>Header (Block hash)</a:t>
                </a:r>
                <a:endParaRPr lang="en-US" sz="1000" b="1" dirty="0"/>
              </a:p>
            </p:txBody>
          </p:sp>
          <p:sp>
            <p:nvSpPr>
              <p:cNvPr id="137" name="TextBox 136"/>
              <p:cNvSpPr txBox="1"/>
              <p:nvPr/>
            </p:nvSpPr>
            <p:spPr>
              <a:xfrm>
                <a:off x="2944647" y="3082683"/>
                <a:ext cx="1795815" cy="246221"/>
              </a:xfrm>
              <a:prstGeom prst="rect">
                <a:avLst/>
              </a:prstGeom>
              <a:noFill/>
              <a:ln w="12700">
                <a:noFill/>
              </a:ln>
            </p:spPr>
            <p:txBody>
              <a:bodyPr wrap="square" rtlCol="0">
                <a:spAutoFit/>
              </a:bodyPr>
              <a:lstStyle/>
              <a:p>
                <a:pPr algn="ctr"/>
                <a:r>
                  <a:rPr lang="en-US" sz="1000" b="1" dirty="0" smtClean="0"/>
                  <a:t>Previous Block</a:t>
                </a:r>
                <a:endParaRPr lang="en-US" sz="1000" b="1" dirty="0"/>
              </a:p>
            </p:txBody>
          </p:sp>
        </p:grpSp>
        <p:sp>
          <p:nvSpPr>
            <p:cNvPr id="131" name="TextBox 130"/>
            <p:cNvSpPr txBox="1"/>
            <p:nvPr/>
          </p:nvSpPr>
          <p:spPr>
            <a:xfrm>
              <a:off x="182880" y="3521616"/>
              <a:ext cx="1785389" cy="246221"/>
            </a:xfrm>
            <a:prstGeom prst="rect">
              <a:avLst/>
            </a:prstGeom>
            <a:noFill/>
            <a:ln w="12700">
              <a:noFill/>
            </a:ln>
          </p:spPr>
          <p:txBody>
            <a:bodyPr wrap="square" rtlCol="0">
              <a:spAutoFit/>
            </a:bodyPr>
            <a:lstStyle/>
            <a:p>
              <a:pPr algn="ctr"/>
              <a:r>
                <a:rPr lang="en-US" sz="1000" b="1" dirty="0" smtClean="0"/>
                <a:t>Special Number</a:t>
              </a:r>
              <a:endParaRPr lang="en-US" sz="1000" b="1" dirty="0"/>
            </a:p>
          </p:txBody>
        </p:sp>
      </p:grpSp>
      <p:cxnSp>
        <p:nvCxnSpPr>
          <p:cNvPr id="143" name="Straight Arrow Connector 142"/>
          <p:cNvCxnSpPr>
            <a:stCxn id="98" idx="1"/>
            <a:endCxn id="43" idx="3"/>
          </p:cNvCxnSpPr>
          <p:nvPr/>
        </p:nvCxnSpPr>
        <p:spPr>
          <a:xfrm flipH="1" flipV="1">
            <a:off x="2066156" y="3909732"/>
            <a:ext cx="531216" cy="21068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0" name="Straight Arrow Connector 149"/>
          <p:cNvCxnSpPr>
            <a:stCxn id="111" idx="1"/>
            <a:endCxn id="97" idx="3"/>
          </p:cNvCxnSpPr>
          <p:nvPr/>
        </p:nvCxnSpPr>
        <p:spPr>
          <a:xfrm flipH="1" flipV="1">
            <a:off x="4393187" y="3893224"/>
            <a:ext cx="710200" cy="22719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6" name="Straight Arrow Connector 155"/>
          <p:cNvCxnSpPr>
            <a:stCxn id="124" idx="1"/>
            <a:endCxn id="110" idx="3"/>
          </p:cNvCxnSpPr>
          <p:nvPr/>
        </p:nvCxnSpPr>
        <p:spPr>
          <a:xfrm flipH="1" flipV="1">
            <a:off x="6899202" y="3893224"/>
            <a:ext cx="682527" cy="22307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0" name="Straight Arrow Connector 159"/>
          <p:cNvCxnSpPr>
            <a:stCxn id="137" idx="1"/>
            <a:endCxn id="123" idx="3"/>
          </p:cNvCxnSpPr>
          <p:nvPr/>
        </p:nvCxnSpPr>
        <p:spPr>
          <a:xfrm flipH="1" flipV="1">
            <a:off x="9377544" y="3889105"/>
            <a:ext cx="675577" cy="23393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a:xfrm>
            <a:off x="55657" y="906449"/>
            <a:ext cx="12030323" cy="4031311"/>
          </a:xfrm>
          <a:prstGeom prst="roundRect">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472405" y="1076019"/>
            <a:ext cx="3061253" cy="646331"/>
          </a:xfrm>
          <a:prstGeom prst="rect">
            <a:avLst/>
          </a:prstGeom>
          <a:noFill/>
        </p:spPr>
        <p:txBody>
          <a:bodyPr wrap="square" rtlCol="0">
            <a:spAutoFit/>
          </a:bodyPr>
          <a:lstStyle/>
          <a:p>
            <a:pPr algn="ctr"/>
            <a:r>
              <a:rPr lang="en-US" b="1" dirty="0" smtClean="0"/>
              <a:t>A ledger </a:t>
            </a:r>
          </a:p>
          <a:p>
            <a:pPr algn="ctr"/>
            <a:r>
              <a:rPr lang="en-US" b="1" dirty="0" smtClean="0"/>
              <a:t>(Blockchain Database)</a:t>
            </a:r>
            <a:endParaRPr lang="en-US" b="1" dirty="0"/>
          </a:p>
        </p:txBody>
      </p:sp>
    </p:spTree>
    <p:extLst>
      <p:ext uri="{BB962C8B-B14F-4D97-AF65-F5344CB8AC3E}">
        <p14:creationId xmlns:p14="http://schemas.microsoft.com/office/powerpoint/2010/main" val="370358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10"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par>
                                <p:cTn id="24" presetID="10" presetClass="entr" presetSubtype="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fade">
                                      <p:cBhvr>
                                        <p:cTn id="30" dur="500"/>
                                        <p:tgtEl>
                                          <p:spTgt spid="156"/>
                                        </p:tgtEl>
                                      </p:cBhvr>
                                    </p:animEffect>
                                  </p:childTnLst>
                                </p:cTn>
                              </p:par>
                              <p:par>
                                <p:cTn id="31" presetID="10" presetClass="entr" presetSubtype="0" fill="hold"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500"/>
                                        <p:tgtEl>
                                          <p:spTgt spid="11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par>
                                <p:cTn id="38" presetID="10" presetClass="entr" presetSubtype="0" fill="hold"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rot="20454903">
            <a:off x="836241" y="-584185"/>
            <a:ext cx="5763810" cy="5480517"/>
            <a:chOff x="375134" y="259871"/>
            <a:chExt cx="5763810" cy="5480517"/>
          </a:xfrm>
        </p:grpSpPr>
        <p:grpSp>
          <p:nvGrpSpPr>
            <p:cNvPr id="24" name="Group 23"/>
            <p:cNvGrpSpPr/>
            <p:nvPr/>
          </p:nvGrpSpPr>
          <p:grpSpPr>
            <a:xfrm>
              <a:off x="1057028" y="822578"/>
              <a:ext cx="965201" cy="1438031"/>
              <a:chOff x="2424725" y="1852246"/>
              <a:chExt cx="965201" cy="1438031"/>
            </a:xfrm>
          </p:grpSpPr>
          <p:sp>
            <p:nvSpPr>
              <p:cNvPr id="18" name="Diamond 17"/>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a:stCxn id="18"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6" name="Group 15"/>
            <p:cNvGrpSpPr/>
            <p:nvPr/>
          </p:nvGrpSpPr>
          <p:grpSpPr>
            <a:xfrm>
              <a:off x="375134" y="259871"/>
              <a:ext cx="965201" cy="1438031"/>
              <a:chOff x="1742831" y="1289539"/>
              <a:chExt cx="965201" cy="1438031"/>
            </a:xfrm>
          </p:grpSpPr>
          <p:sp>
            <p:nvSpPr>
              <p:cNvPr id="4" name="Diamond 3"/>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p:cNvCxnSpPr>
                <a:stCxn id="4"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2436423" y="1990962"/>
              <a:ext cx="965201" cy="1438031"/>
              <a:chOff x="2424725" y="1852246"/>
              <a:chExt cx="965201" cy="1438031"/>
            </a:xfrm>
          </p:grpSpPr>
          <p:sp>
            <p:nvSpPr>
              <p:cNvPr id="26" name="Diamond 25"/>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6"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1754529" y="1428255"/>
              <a:ext cx="965201" cy="1438031"/>
              <a:chOff x="1742831" y="1289539"/>
              <a:chExt cx="965201" cy="1438031"/>
            </a:xfrm>
          </p:grpSpPr>
          <p:sp>
            <p:nvSpPr>
              <p:cNvPr id="33" name="Diamond 32"/>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p:cNvCxnSpPr>
                <a:stCxn id="33"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1" name="Group 40"/>
            <p:cNvGrpSpPr/>
            <p:nvPr/>
          </p:nvGrpSpPr>
          <p:grpSpPr>
            <a:xfrm>
              <a:off x="3794348" y="3133973"/>
              <a:ext cx="965201" cy="1438031"/>
              <a:chOff x="2424725" y="1852246"/>
              <a:chExt cx="965201" cy="1438031"/>
            </a:xfrm>
          </p:grpSpPr>
          <p:sp>
            <p:nvSpPr>
              <p:cNvPr id="63" name="Diamond 62"/>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Straight Connector 65"/>
              <p:cNvCxnSpPr>
                <a:stCxn id="63"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2" name="Group 41"/>
            <p:cNvGrpSpPr/>
            <p:nvPr/>
          </p:nvGrpSpPr>
          <p:grpSpPr>
            <a:xfrm>
              <a:off x="3112454" y="2571266"/>
              <a:ext cx="965201" cy="1438031"/>
              <a:chOff x="1742831" y="1289539"/>
              <a:chExt cx="965201" cy="1438031"/>
            </a:xfrm>
          </p:grpSpPr>
          <p:sp>
            <p:nvSpPr>
              <p:cNvPr id="57" name="Diamond 56"/>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7"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stCxn id="57"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3" name="Group 42"/>
            <p:cNvGrpSpPr/>
            <p:nvPr/>
          </p:nvGrpSpPr>
          <p:grpSpPr>
            <a:xfrm>
              <a:off x="5173743" y="4302357"/>
              <a:ext cx="965201" cy="1438031"/>
              <a:chOff x="2424725" y="1852246"/>
              <a:chExt cx="965201" cy="1438031"/>
            </a:xfrm>
          </p:grpSpPr>
          <p:sp>
            <p:nvSpPr>
              <p:cNvPr id="51" name="Diamond 50"/>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51"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4" name="Straight Connector 53"/>
              <p:cNvCxnSpPr>
                <a:stCxn id="51"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4491849" y="3739650"/>
              <a:ext cx="965201" cy="1438031"/>
              <a:chOff x="1742831" y="1289539"/>
              <a:chExt cx="965201" cy="1438031"/>
            </a:xfrm>
          </p:grpSpPr>
          <p:sp>
            <p:nvSpPr>
              <p:cNvPr id="45" name="Diamond 44"/>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5"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p:cNvCxnSpPr>
                <a:stCxn id="45"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grpSp>
        <p:nvGrpSpPr>
          <p:cNvPr id="69" name="Group 68"/>
          <p:cNvGrpSpPr/>
          <p:nvPr/>
        </p:nvGrpSpPr>
        <p:grpSpPr>
          <a:xfrm rot="20460000">
            <a:off x="8170943" y="568573"/>
            <a:ext cx="965201" cy="1438031"/>
            <a:chOff x="2424725" y="1852246"/>
            <a:chExt cx="965201" cy="1438031"/>
          </a:xfrm>
          <a:solidFill>
            <a:srgbClr val="FF5050"/>
          </a:solidFill>
        </p:grpSpPr>
        <p:sp>
          <p:nvSpPr>
            <p:cNvPr id="70" name="Diamond 69"/>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a:stCxn id="70"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3" name="Straight Connector 72"/>
            <p:cNvCxnSpPr>
              <a:stCxn id="70"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78" name="Group 77"/>
          <p:cNvGrpSpPr/>
          <p:nvPr/>
        </p:nvGrpSpPr>
        <p:grpSpPr>
          <a:xfrm rot="20460000">
            <a:off x="9049481" y="902944"/>
            <a:ext cx="965201" cy="1438031"/>
            <a:chOff x="2424725" y="1852246"/>
            <a:chExt cx="965201" cy="1438031"/>
          </a:xfrm>
          <a:solidFill>
            <a:schemeClr val="accent2">
              <a:lumMod val="60000"/>
              <a:lumOff val="40000"/>
            </a:schemeClr>
          </a:solidFill>
        </p:grpSpPr>
        <p:sp>
          <p:nvSpPr>
            <p:cNvPr id="79" name="Diamond 78"/>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a:stCxn id="79"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2" name="Straight Connector 81"/>
            <p:cNvCxnSpPr>
              <a:stCxn id="79"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85" name="Group 84"/>
          <p:cNvGrpSpPr/>
          <p:nvPr/>
        </p:nvGrpSpPr>
        <p:grpSpPr>
          <a:xfrm rot="20460000">
            <a:off x="9909015" y="1232624"/>
            <a:ext cx="965201" cy="1438031"/>
            <a:chOff x="2424725" y="1852246"/>
            <a:chExt cx="965201" cy="1438031"/>
          </a:xfrm>
          <a:solidFill>
            <a:schemeClr val="accent5">
              <a:lumMod val="60000"/>
              <a:lumOff val="40000"/>
            </a:schemeClr>
          </a:solidFill>
        </p:grpSpPr>
        <p:sp>
          <p:nvSpPr>
            <p:cNvPr id="86" name="Diamond 85"/>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a:stCxn id="86"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p:cNvCxnSpPr>
              <a:stCxn id="86"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92" name="Group 91"/>
          <p:cNvGrpSpPr/>
          <p:nvPr/>
        </p:nvGrpSpPr>
        <p:grpSpPr>
          <a:xfrm rot="20460000">
            <a:off x="10741338" y="1549142"/>
            <a:ext cx="965201" cy="1438031"/>
            <a:chOff x="2424725" y="1852246"/>
            <a:chExt cx="965201" cy="1438031"/>
          </a:xfrm>
          <a:solidFill>
            <a:schemeClr val="accent6">
              <a:lumMod val="60000"/>
              <a:lumOff val="40000"/>
            </a:schemeClr>
          </a:solidFill>
        </p:grpSpPr>
        <p:sp>
          <p:nvSpPr>
            <p:cNvPr id="93" name="Diamond 92"/>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stCxn id="93"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6" name="Straight Connector 95"/>
            <p:cNvCxnSpPr>
              <a:stCxn id="93"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99" name="TextBox 98"/>
          <p:cNvSpPr txBox="1"/>
          <p:nvPr/>
        </p:nvSpPr>
        <p:spPr>
          <a:xfrm>
            <a:off x="588397" y="4587903"/>
            <a:ext cx="4786685" cy="707886"/>
          </a:xfrm>
          <a:prstGeom prst="rect">
            <a:avLst/>
          </a:prstGeom>
          <a:noFill/>
        </p:spPr>
        <p:txBody>
          <a:bodyPr wrap="square" rtlCol="0">
            <a:spAutoFit/>
          </a:bodyPr>
          <a:lstStyle/>
          <a:p>
            <a:pPr algn="ctr"/>
            <a:r>
              <a:rPr lang="en-US" sz="2000" b="1" dirty="0" smtClean="0"/>
              <a:t>How new blocks add into a blockchain database after be mined</a:t>
            </a:r>
            <a:endParaRPr lang="en-US" sz="2000" b="1" dirty="0"/>
          </a:p>
        </p:txBody>
      </p:sp>
    </p:spTree>
    <p:extLst>
      <p:ext uri="{BB962C8B-B14F-4D97-AF65-F5344CB8AC3E}">
        <p14:creationId xmlns:p14="http://schemas.microsoft.com/office/powerpoint/2010/main" val="322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par>
                          <p:cTn id="17" fill="hold">
                            <p:stCondLst>
                              <p:cond delay="500"/>
                            </p:stCondLst>
                            <p:childTnLst>
                              <p:par>
                                <p:cTn id="18" presetID="42" presetClass="path" presetSubtype="0" accel="50000" decel="50000" fill="hold" nodeType="afterEffect">
                                  <p:stCondLst>
                                    <p:cond delay="500"/>
                                  </p:stCondLst>
                                  <p:childTnLst>
                                    <p:animMotion origin="layout" path="M 0.00169 0.00139 L -0.09688 0.33658 " pathEditMode="relative" rAng="0" ptsTypes="AA">
                                      <p:cBhvr>
                                        <p:cTn id="19" dur="2000" fill="hold"/>
                                        <p:tgtEl>
                                          <p:spTgt spid="69"/>
                                        </p:tgtEl>
                                        <p:attrNameLst>
                                          <p:attrName>ppt_x</p:attrName>
                                          <p:attrName>ppt_y</p:attrName>
                                        </p:attrNameLst>
                                      </p:cBhvr>
                                      <p:rCtr x="-4935" y="16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0.00013 -0.00277 L -0.09844 0.33241 " pathEditMode="relative" rAng="0" ptsTypes="AA">
                                      <p:cBhvr>
                                        <p:cTn id="27" dur="2000" fill="hold"/>
                                        <p:tgtEl>
                                          <p:spTgt spid="78"/>
                                        </p:tgtEl>
                                        <p:attrNameLst>
                                          <p:attrName>ppt_x</p:attrName>
                                          <p:attrName>ppt_y</p:attrName>
                                        </p:attrNameLst>
                                      </p:cBhvr>
                                      <p:rCtr x="-4935" y="16759"/>
                                    </p:animMotion>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par>
                          <p:cTn id="32" fill="hold">
                            <p:stCondLst>
                              <p:cond delay="3000"/>
                            </p:stCondLst>
                            <p:childTnLst>
                              <p:par>
                                <p:cTn id="33" presetID="42" presetClass="path" presetSubtype="0" accel="50000" decel="50000" fill="hold" nodeType="afterEffect">
                                  <p:stCondLst>
                                    <p:cond delay="0"/>
                                  </p:stCondLst>
                                  <p:childTnLst>
                                    <p:animMotion origin="layout" path="M 0.0017 0.00139 L -0.09687 0.33657 " pathEditMode="relative" rAng="0" ptsTypes="AA">
                                      <p:cBhvr>
                                        <p:cTn id="34" dur="2000" fill="hold"/>
                                        <p:tgtEl>
                                          <p:spTgt spid="85"/>
                                        </p:tgtEl>
                                        <p:attrNameLst>
                                          <p:attrName>ppt_x</p:attrName>
                                          <p:attrName>ppt_y</p:attrName>
                                        </p:attrNameLst>
                                      </p:cBhvr>
                                      <p:rCtr x="-4935" y="16759"/>
                                    </p:animMotion>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childTnLst>
                          </p:cTn>
                        </p:par>
                        <p:par>
                          <p:cTn id="39" fill="hold">
                            <p:stCondLst>
                              <p:cond delay="5500"/>
                            </p:stCondLst>
                            <p:childTnLst>
                              <p:par>
                                <p:cTn id="40" presetID="42" presetClass="path" presetSubtype="0" accel="50000" decel="50000" fill="hold" nodeType="afterEffect">
                                  <p:stCondLst>
                                    <p:cond delay="0"/>
                                  </p:stCondLst>
                                  <p:childTnLst>
                                    <p:animMotion origin="layout" path="M 0.0017 0.00139 L -0.09687 0.33657 " pathEditMode="relative" rAng="0" ptsTypes="AA">
                                      <p:cBhvr>
                                        <p:cTn id="41" dur="2000" fill="hold"/>
                                        <p:tgtEl>
                                          <p:spTgt spid="92"/>
                                        </p:tgtEl>
                                        <p:attrNameLst>
                                          <p:attrName>ppt_x</p:attrName>
                                          <p:attrName>ppt_y</p:attrName>
                                        </p:attrNameLst>
                                      </p:cBhvr>
                                      <p:rCtr x="-4935" y="16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91600" y="280153"/>
            <a:ext cx="3479205" cy="2399993"/>
            <a:chOff x="307234" y="311413"/>
            <a:chExt cx="3479205" cy="2399993"/>
          </a:xfrm>
        </p:grpSpPr>
        <p:grpSp>
          <p:nvGrpSpPr>
            <p:cNvPr id="24" name="Group 23"/>
            <p:cNvGrpSpPr/>
            <p:nvPr/>
          </p:nvGrpSpPr>
          <p:grpSpPr>
            <a:xfrm rot="20454903">
              <a:off x="1135636" y="620232"/>
              <a:ext cx="965201" cy="1438031"/>
              <a:chOff x="2424725" y="1852246"/>
              <a:chExt cx="965201" cy="1438031"/>
            </a:xfrm>
          </p:grpSpPr>
          <p:sp>
            <p:nvSpPr>
              <p:cNvPr id="18" name="Diamond 17"/>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a:stCxn id="18"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6" name="Group 15"/>
            <p:cNvGrpSpPr/>
            <p:nvPr/>
          </p:nvGrpSpPr>
          <p:grpSpPr>
            <a:xfrm rot="20454903">
              <a:off x="307234" y="311413"/>
              <a:ext cx="965201" cy="1438031"/>
              <a:chOff x="1742831" y="1289539"/>
              <a:chExt cx="965201" cy="1438031"/>
            </a:xfrm>
          </p:grpSpPr>
          <p:sp>
            <p:nvSpPr>
              <p:cNvPr id="4" name="Diamond 3"/>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p:cNvCxnSpPr>
                <a:stCxn id="4"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rot="20454903">
              <a:off x="2821238" y="1273375"/>
              <a:ext cx="965201" cy="1438031"/>
              <a:chOff x="2424725" y="1852246"/>
              <a:chExt cx="965201" cy="1438031"/>
            </a:xfrm>
          </p:grpSpPr>
          <p:sp>
            <p:nvSpPr>
              <p:cNvPr id="26" name="Diamond 25"/>
              <p:cNvSpPr/>
              <p:nvPr/>
            </p:nvSpPr>
            <p:spPr>
              <a:xfrm>
                <a:off x="2424725" y="1852246"/>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1"/>
              </p:cNvCxnSpPr>
              <p:nvPr/>
            </p:nvCxnSpPr>
            <p:spPr>
              <a:xfrm>
                <a:off x="2424725"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389926" y="2250831"/>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6" idx="2"/>
              </p:cNvCxnSpPr>
              <p:nvPr/>
            </p:nvCxnSpPr>
            <p:spPr>
              <a:xfrm>
                <a:off x="2905372" y="2649416"/>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2424725" y="2891692"/>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flipV="1">
                <a:off x="2905372" y="2891692"/>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rot="20454903">
              <a:off x="1992836" y="964556"/>
              <a:ext cx="965201" cy="1438031"/>
              <a:chOff x="1742831" y="1289539"/>
              <a:chExt cx="965201" cy="1438031"/>
            </a:xfrm>
          </p:grpSpPr>
          <p:sp>
            <p:nvSpPr>
              <p:cNvPr id="33" name="Diamond 32"/>
              <p:cNvSpPr/>
              <p:nvPr/>
            </p:nvSpPr>
            <p:spPr>
              <a:xfrm>
                <a:off x="1742831" y="1289539"/>
                <a:ext cx="961293" cy="797170"/>
              </a:xfrm>
              <a:prstGeom prst="diamond">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1"/>
              </p:cNvCxnSpPr>
              <p:nvPr/>
            </p:nvCxnSpPr>
            <p:spPr>
              <a:xfrm>
                <a:off x="1742831"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2708032" y="1688124"/>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6" name="Straight Connector 35"/>
              <p:cNvCxnSpPr>
                <a:stCxn id="33" idx="2"/>
              </p:cNvCxnSpPr>
              <p:nvPr/>
            </p:nvCxnSpPr>
            <p:spPr>
              <a:xfrm>
                <a:off x="2223478" y="2086709"/>
                <a:ext cx="0" cy="640861"/>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1742831" y="2328985"/>
                <a:ext cx="480647"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2223478" y="2328985"/>
                <a:ext cx="480646" cy="398585"/>
              </a:xfrm>
              <a:prstGeom prst="line">
                <a:avLst/>
              </a:prstGeom>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grpSp>
        <p:nvGrpSpPr>
          <p:cNvPr id="42" name="Group 41"/>
          <p:cNvGrpSpPr/>
          <p:nvPr/>
        </p:nvGrpSpPr>
        <p:grpSpPr>
          <a:xfrm rot="20454903">
            <a:off x="3167358" y="2279335"/>
            <a:ext cx="965201" cy="1438031"/>
            <a:chOff x="1742831" y="1289539"/>
            <a:chExt cx="965201" cy="1438031"/>
          </a:xfrm>
          <a:solidFill>
            <a:srgbClr val="FF5050"/>
          </a:solidFill>
        </p:grpSpPr>
        <p:sp>
          <p:nvSpPr>
            <p:cNvPr id="57" name="Diamond 56"/>
            <p:cNvSpPr/>
            <p:nvPr/>
          </p:nvSpPr>
          <p:spPr>
            <a:xfrm>
              <a:off x="1742831" y="1289539"/>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7" idx="1"/>
            </p:cNvCxnSpPr>
            <p:nvPr/>
          </p:nvCxnSpPr>
          <p:spPr>
            <a:xfrm>
              <a:off x="1742831" y="1688124"/>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2708032" y="1688124"/>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stCxn id="57" idx="2"/>
            </p:cNvCxnSpPr>
            <p:nvPr/>
          </p:nvCxnSpPr>
          <p:spPr>
            <a:xfrm>
              <a:off x="2223478" y="2086709"/>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1742831" y="2328985"/>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flipV="1">
              <a:off x="2223478" y="2328985"/>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1" name="Group 40"/>
          <p:cNvGrpSpPr/>
          <p:nvPr/>
        </p:nvGrpSpPr>
        <p:grpSpPr>
          <a:xfrm rot="20454903">
            <a:off x="3508716" y="3247876"/>
            <a:ext cx="965201" cy="1438031"/>
            <a:chOff x="2424725" y="1852246"/>
            <a:chExt cx="965201" cy="1438031"/>
          </a:xfrm>
          <a:solidFill>
            <a:srgbClr val="FF5050"/>
          </a:solidFill>
        </p:grpSpPr>
        <p:sp>
          <p:nvSpPr>
            <p:cNvPr id="63" name="Diamond 62"/>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6" name="Straight Connector 65"/>
            <p:cNvCxnSpPr>
              <a:stCxn id="63"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3" name="Group 42"/>
          <p:cNvGrpSpPr/>
          <p:nvPr/>
        </p:nvGrpSpPr>
        <p:grpSpPr>
          <a:xfrm rot="20454903">
            <a:off x="3848583" y="4242962"/>
            <a:ext cx="965201" cy="1438031"/>
            <a:chOff x="2424725" y="1852246"/>
            <a:chExt cx="965201" cy="1438031"/>
          </a:xfrm>
          <a:solidFill>
            <a:srgbClr val="FF5050"/>
          </a:solidFill>
        </p:grpSpPr>
        <p:sp>
          <p:nvSpPr>
            <p:cNvPr id="51" name="Diamond 50"/>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51"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4" name="Straight Connector 53"/>
            <p:cNvCxnSpPr>
              <a:stCxn id="51"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rot="20454903">
            <a:off x="4188448" y="5199409"/>
            <a:ext cx="965201" cy="1438031"/>
            <a:chOff x="1742831" y="1289539"/>
            <a:chExt cx="965201" cy="1438031"/>
          </a:xfrm>
          <a:solidFill>
            <a:srgbClr val="FF5050"/>
          </a:solidFill>
        </p:grpSpPr>
        <p:sp>
          <p:nvSpPr>
            <p:cNvPr id="45" name="Diamond 44"/>
            <p:cNvSpPr/>
            <p:nvPr/>
          </p:nvSpPr>
          <p:spPr>
            <a:xfrm>
              <a:off x="1742831" y="1289539"/>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45" idx="1"/>
            </p:cNvCxnSpPr>
            <p:nvPr/>
          </p:nvCxnSpPr>
          <p:spPr>
            <a:xfrm>
              <a:off x="1742831" y="1688124"/>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2708032" y="1688124"/>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p:cNvCxnSpPr>
              <a:stCxn id="45" idx="2"/>
            </p:cNvCxnSpPr>
            <p:nvPr/>
          </p:nvCxnSpPr>
          <p:spPr>
            <a:xfrm>
              <a:off x="2223478" y="2086709"/>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1742831" y="2328985"/>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2223478" y="2328985"/>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28" name="Group 127"/>
          <p:cNvGrpSpPr/>
          <p:nvPr/>
        </p:nvGrpSpPr>
        <p:grpSpPr>
          <a:xfrm rot="20454903">
            <a:off x="3904968" y="1029630"/>
            <a:ext cx="965201" cy="1438031"/>
            <a:chOff x="2424725" y="1852246"/>
            <a:chExt cx="965201" cy="1438031"/>
          </a:xfrm>
          <a:solidFill>
            <a:schemeClr val="accent6">
              <a:lumMod val="60000"/>
              <a:lumOff val="40000"/>
            </a:schemeClr>
          </a:solidFill>
        </p:grpSpPr>
        <p:sp>
          <p:nvSpPr>
            <p:cNvPr id="129" name="Diamond 128"/>
            <p:cNvSpPr/>
            <p:nvPr/>
          </p:nvSpPr>
          <p:spPr>
            <a:xfrm>
              <a:off x="2424725" y="1852246"/>
              <a:ext cx="961293" cy="797170"/>
            </a:xfrm>
            <a:prstGeom prst="diamond">
              <a:avLst/>
            </a:prstGeom>
            <a:solidFill>
              <a:srgbClr val="00B05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130" name="Straight Connector 129"/>
            <p:cNvCxnSpPr>
              <a:stCxn id="129"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a:stCxn id="129"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35" name="Group 134"/>
          <p:cNvGrpSpPr/>
          <p:nvPr/>
        </p:nvGrpSpPr>
        <p:grpSpPr>
          <a:xfrm rot="20454903">
            <a:off x="4803667" y="1030907"/>
            <a:ext cx="965201" cy="1438031"/>
            <a:chOff x="2424725" y="1852246"/>
            <a:chExt cx="965201" cy="1438031"/>
          </a:xfrm>
          <a:solidFill>
            <a:schemeClr val="accent6">
              <a:lumMod val="60000"/>
              <a:lumOff val="40000"/>
            </a:schemeClr>
          </a:solidFill>
        </p:grpSpPr>
        <p:sp>
          <p:nvSpPr>
            <p:cNvPr id="136" name="Diamond 135"/>
            <p:cNvSpPr/>
            <p:nvPr/>
          </p:nvSpPr>
          <p:spPr>
            <a:xfrm>
              <a:off x="2424725" y="1852246"/>
              <a:ext cx="961293" cy="797170"/>
            </a:xfrm>
            <a:prstGeom prst="diamond">
              <a:avLst/>
            </a:prstGeom>
            <a:solidFill>
              <a:srgbClr val="00B05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6"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39" name="Straight Connector 138"/>
            <p:cNvCxnSpPr>
              <a:stCxn id="136"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42" name="Group 141"/>
          <p:cNvGrpSpPr/>
          <p:nvPr/>
        </p:nvGrpSpPr>
        <p:grpSpPr>
          <a:xfrm rot="20454903">
            <a:off x="5722968" y="1029270"/>
            <a:ext cx="965201" cy="1438031"/>
            <a:chOff x="2424725" y="1852246"/>
            <a:chExt cx="965201" cy="1438031"/>
          </a:xfrm>
          <a:solidFill>
            <a:srgbClr val="00B050"/>
          </a:solidFill>
        </p:grpSpPr>
        <p:sp>
          <p:nvSpPr>
            <p:cNvPr id="143" name="Diamond 142"/>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a:stCxn id="143"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5" name="Straight Connector 144"/>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6" name="Straight Connector 145"/>
            <p:cNvCxnSpPr>
              <a:stCxn id="143"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48" name="Straight Connector 147"/>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49" name="Group 148"/>
          <p:cNvGrpSpPr/>
          <p:nvPr/>
        </p:nvGrpSpPr>
        <p:grpSpPr>
          <a:xfrm rot="20454903">
            <a:off x="7548461" y="1030545"/>
            <a:ext cx="965201" cy="1438031"/>
            <a:chOff x="2424725" y="1852246"/>
            <a:chExt cx="965201" cy="1438031"/>
          </a:xfrm>
          <a:solidFill>
            <a:srgbClr val="00B050"/>
          </a:solidFill>
        </p:grpSpPr>
        <p:sp>
          <p:nvSpPr>
            <p:cNvPr id="150" name="Diamond 149"/>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a:stCxn id="150"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3" name="Straight Connector 152"/>
            <p:cNvCxnSpPr>
              <a:stCxn id="150"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5" name="Straight Connector 154"/>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56" name="Group 155"/>
          <p:cNvGrpSpPr/>
          <p:nvPr/>
        </p:nvGrpSpPr>
        <p:grpSpPr>
          <a:xfrm rot="20454903">
            <a:off x="6643333" y="1030547"/>
            <a:ext cx="965201" cy="1438031"/>
            <a:chOff x="2424725" y="1852246"/>
            <a:chExt cx="965201" cy="1438031"/>
          </a:xfrm>
          <a:solidFill>
            <a:srgbClr val="00B050"/>
          </a:solidFill>
        </p:grpSpPr>
        <p:sp>
          <p:nvSpPr>
            <p:cNvPr id="157" name="Diamond 156"/>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p:cNvCxnSpPr>
              <a:stCxn id="157"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59" name="Straight Connector 158"/>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0" name="Straight Connector 159"/>
            <p:cNvCxnSpPr>
              <a:stCxn id="157"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1" name="Straight Connector 160"/>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63" name="Group 162"/>
          <p:cNvGrpSpPr/>
          <p:nvPr/>
        </p:nvGrpSpPr>
        <p:grpSpPr>
          <a:xfrm rot="20454903">
            <a:off x="8468825" y="1030547"/>
            <a:ext cx="965201" cy="1438031"/>
            <a:chOff x="2424725" y="1852246"/>
            <a:chExt cx="965201" cy="1438031"/>
          </a:xfrm>
          <a:solidFill>
            <a:srgbClr val="00B050"/>
          </a:solidFill>
        </p:grpSpPr>
        <p:sp>
          <p:nvSpPr>
            <p:cNvPr id="164" name="Diamond 163"/>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a:stCxn id="164"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7" name="Straight Connector 166"/>
            <p:cNvCxnSpPr>
              <a:stCxn id="164"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69" name="Straight Connector 168"/>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70" name="Group 169"/>
          <p:cNvGrpSpPr/>
          <p:nvPr/>
        </p:nvGrpSpPr>
        <p:grpSpPr>
          <a:xfrm rot="20454903">
            <a:off x="9381339" y="1030547"/>
            <a:ext cx="965201" cy="1438031"/>
            <a:chOff x="2424725" y="1852246"/>
            <a:chExt cx="965201" cy="1438031"/>
          </a:xfrm>
          <a:solidFill>
            <a:srgbClr val="00B050"/>
          </a:solidFill>
        </p:grpSpPr>
        <p:sp>
          <p:nvSpPr>
            <p:cNvPr id="171" name="Diamond 170"/>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a:stCxn id="171"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74" name="Straight Connector 173"/>
            <p:cNvCxnSpPr>
              <a:stCxn id="171"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75" name="Straight Connector 174"/>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grpSp>
        <p:nvGrpSpPr>
          <p:cNvPr id="177" name="Group 176"/>
          <p:cNvGrpSpPr/>
          <p:nvPr/>
        </p:nvGrpSpPr>
        <p:grpSpPr>
          <a:xfrm rot="20454903">
            <a:off x="10294316" y="1030547"/>
            <a:ext cx="965201" cy="1438031"/>
            <a:chOff x="2424725" y="1852246"/>
            <a:chExt cx="965201" cy="1438031"/>
          </a:xfrm>
          <a:solidFill>
            <a:srgbClr val="00B050"/>
          </a:solidFill>
        </p:grpSpPr>
        <p:sp>
          <p:nvSpPr>
            <p:cNvPr id="178" name="Diamond 177"/>
            <p:cNvSpPr/>
            <p:nvPr/>
          </p:nvSpPr>
          <p:spPr>
            <a:xfrm>
              <a:off x="2424725" y="1852246"/>
              <a:ext cx="961293" cy="797170"/>
            </a:xfrm>
            <a:prstGeom prst="diamond">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a:stCxn id="178" idx="1"/>
            </p:cNvCxnSpPr>
            <p:nvPr/>
          </p:nvCxnSpPr>
          <p:spPr>
            <a:xfrm>
              <a:off x="2424725"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a:off x="3389926" y="2250831"/>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1" name="Straight Connector 180"/>
            <p:cNvCxnSpPr>
              <a:stCxn id="178" idx="2"/>
            </p:cNvCxnSpPr>
            <p:nvPr/>
          </p:nvCxnSpPr>
          <p:spPr>
            <a:xfrm>
              <a:off x="2905372" y="2649416"/>
              <a:ext cx="0" cy="640861"/>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2424725" y="2891692"/>
              <a:ext cx="480647"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183" name="Straight Connector 182"/>
            <p:cNvCxnSpPr/>
            <p:nvPr/>
          </p:nvCxnSpPr>
          <p:spPr>
            <a:xfrm flipV="1">
              <a:off x="2905372" y="2891692"/>
              <a:ext cx="480646" cy="398585"/>
            </a:xfrm>
            <a:prstGeom prst="line">
              <a:avLst/>
            </a:prstGeom>
            <a:grpFill/>
            <a:ln w="127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184" name="TextBox 183"/>
          <p:cNvSpPr txBox="1"/>
          <p:nvPr/>
        </p:nvSpPr>
        <p:spPr>
          <a:xfrm>
            <a:off x="5910397" y="3821869"/>
            <a:ext cx="4786685" cy="769441"/>
          </a:xfrm>
          <a:prstGeom prst="rect">
            <a:avLst/>
          </a:prstGeom>
          <a:noFill/>
        </p:spPr>
        <p:txBody>
          <a:bodyPr wrap="square" rtlCol="0">
            <a:spAutoFit/>
          </a:bodyPr>
          <a:lstStyle/>
          <a:p>
            <a:pPr algn="ctr"/>
            <a:r>
              <a:rPr lang="en-US" sz="2000" b="1" dirty="0" smtClean="0"/>
              <a:t>When a conflict happens </a:t>
            </a:r>
          </a:p>
          <a:p>
            <a:pPr algn="ctr"/>
            <a:r>
              <a:rPr lang="en-US" sz="2400" b="1" dirty="0" smtClean="0"/>
              <a:t>what line we should trust.</a:t>
            </a:r>
            <a:endParaRPr lang="en-US" sz="2400" b="1" dirty="0"/>
          </a:p>
        </p:txBody>
      </p:sp>
    </p:spTree>
    <p:extLst>
      <p:ext uri="{BB962C8B-B14F-4D97-AF65-F5344CB8AC3E}">
        <p14:creationId xmlns:p14="http://schemas.microsoft.com/office/powerpoint/2010/main" val="354873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fade">
                                      <p:cBhvr>
                                        <p:cTn id="26" dur="500"/>
                                        <p:tgtEl>
                                          <p:spTgt spid="13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fade">
                                      <p:cBhvr>
                                        <p:cTn id="30" dur="500"/>
                                        <p:tgtEl>
                                          <p:spTgt spid="142"/>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49"/>
                                        </p:tgtEl>
                                        <p:attrNameLst>
                                          <p:attrName>style.visibility</p:attrName>
                                        </p:attrNameLst>
                                      </p:cBhvr>
                                      <p:to>
                                        <p:strVal val="visible"/>
                                      </p:to>
                                    </p:set>
                                    <p:animEffect transition="in" filter="fade">
                                      <p:cBhvr>
                                        <p:cTn id="38" dur="500"/>
                                        <p:tgtEl>
                                          <p:spTgt spid="149"/>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70"/>
                                        </p:tgtEl>
                                        <p:attrNameLst>
                                          <p:attrName>style.visibility</p:attrName>
                                        </p:attrNameLst>
                                      </p:cBhvr>
                                      <p:to>
                                        <p:strVal val="visible"/>
                                      </p:to>
                                    </p:set>
                                    <p:animEffect transition="in" filter="fade">
                                      <p:cBhvr>
                                        <p:cTn id="49" dur="500"/>
                                        <p:tgtEl>
                                          <p:spTgt spid="170"/>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fad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mph" presetSubtype="0" repeatCount="indefinite" fill="hold" nodeType="clickEffect">
                                  <p:stCondLst>
                                    <p:cond delay="0"/>
                                  </p:stCondLst>
                                  <p:endCondLst>
                                    <p:cond evt="onNext" delay="0">
                                      <p:tgtEl>
                                        <p:sldTgt/>
                                      </p:tgtEl>
                                    </p:cond>
                                  </p:end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par>
                                <p:cTn id="62" presetID="26" presetClass="emph" presetSubtype="0" repeatCount="indefinite" fill="hold" nodeType="withEffect">
                                  <p:stCondLst>
                                    <p:cond delay="0"/>
                                  </p:stCondLst>
                                  <p:endCondLst>
                                    <p:cond evt="onNext" delay="0">
                                      <p:tgtEl>
                                        <p:sldTgt/>
                                      </p:tgtEl>
                                    </p:cond>
                                  </p:endCondLst>
                                  <p:childTnLst>
                                    <p:animEffect transition="out" filter="fade">
                                      <p:cBhvr>
                                        <p:cTn id="63" dur="500" tmFilter="0, 0; .2, .5; .8, .5; 1, 0"/>
                                        <p:tgtEl>
                                          <p:spTgt spid="135"/>
                                        </p:tgtEl>
                                      </p:cBhvr>
                                    </p:animEffect>
                                    <p:animScale>
                                      <p:cBhvr>
                                        <p:cTn id="64" dur="250" autoRev="1" fill="hold"/>
                                        <p:tgtEl>
                                          <p:spTgt spid="135"/>
                                        </p:tgtEl>
                                      </p:cBhvr>
                                      <p:by x="105000" y="105000"/>
                                    </p:animScale>
                                  </p:childTnLst>
                                </p:cTn>
                              </p:par>
                              <p:par>
                                <p:cTn id="65" presetID="26" presetClass="emph" presetSubtype="0" repeatCount="indefinite" fill="hold" nodeType="withEffect">
                                  <p:stCondLst>
                                    <p:cond delay="0"/>
                                  </p:stCondLst>
                                  <p:endCondLst>
                                    <p:cond evt="onNext" delay="0">
                                      <p:tgtEl>
                                        <p:sldTgt/>
                                      </p:tgtEl>
                                    </p:cond>
                                  </p:endCondLst>
                                  <p:childTnLst>
                                    <p:animEffect transition="out" filter="fade">
                                      <p:cBhvr>
                                        <p:cTn id="66" dur="500" tmFilter="0, 0; .2, .5; .8, .5; 1, 0"/>
                                        <p:tgtEl>
                                          <p:spTgt spid="142"/>
                                        </p:tgtEl>
                                      </p:cBhvr>
                                    </p:animEffect>
                                    <p:animScale>
                                      <p:cBhvr>
                                        <p:cTn id="67" dur="250" autoRev="1" fill="hold"/>
                                        <p:tgtEl>
                                          <p:spTgt spid="142"/>
                                        </p:tgtEl>
                                      </p:cBhvr>
                                      <p:by x="105000" y="105000"/>
                                    </p:animScale>
                                  </p:childTnLst>
                                </p:cTn>
                              </p:par>
                              <p:par>
                                <p:cTn id="68" presetID="26" presetClass="emph" presetSubtype="0" repeatCount="indefinite" fill="hold" nodeType="withEffect">
                                  <p:stCondLst>
                                    <p:cond delay="0"/>
                                  </p:stCondLst>
                                  <p:endCondLst>
                                    <p:cond evt="onNext" delay="0">
                                      <p:tgtEl>
                                        <p:sldTgt/>
                                      </p:tgtEl>
                                    </p:cond>
                                  </p:endCondLst>
                                  <p:childTnLst>
                                    <p:animEffect transition="out" filter="fade">
                                      <p:cBhvr>
                                        <p:cTn id="69" dur="500" tmFilter="0, 0; .2, .5; .8, .5; 1, 0"/>
                                        <p:tgtEl>
                                          <p:spTgt spid="156"/>
                                        </p:tgtEl>
                                      </p:cBhvr>
                                    </p:animEffect>
                                    <p:animScale>
                                      <p:cBhvr>
                                        <p:cTn id="70" dur="250" autoRev="1" fill="hold"/>
                                        <p:tgtEl>
                                          <p:spTgt spid="156"/>
                                        </p:tgtEl>
                                      </p:cBhvr>
                                      <p:by x="105000" y="105000"/>
                                    </p:animScale>
                                  </p:childTnLst>
                                </p:cTn>
                              </p:par>
                              <p:par>
                                <p:cTn id="71" presetID="26" presetClass="emph" presetSubtype="0" repeatCount="indefinite" fill="hold" nodeType="withEffect">
                                  <p:stCondLst>
                                    <p:cond delay="0"/>
                                  </p:stCondLst>
                                  <p:endCondLst>
                                    <p:cond evt="onNext" delay="0">
                                      <p:tgtEl>
                                        <p:sldTgt/>
                                      </p:tgtEl>
                                    </p:cond>
                                  </p:endCondLst>
                                  <p:childTnLst>
                                    <p:animEffect transition="out" filter="fade">
                                      <p:cBhvr>
                                        <p:cTn id="72" dur="500" tmFilter="0, 0; .2, .5; .8, .5; 1, 0"/>
                                        <p:tgtEl>
                                          <p:spTgt spid="149"/>
                                        </p:tgtEl>
                                      </p:cBhvr>
                                    </p:animEffect>
                                    <p:animScale>
                                      <p:cBhvr>
                                        <p:cTn id="73" dur="250" autoRev="1" fill="hold"/>
                                        <p:tgtEl>
                                          <p:spTgt spid="149"/>
                                        </p:tgtEl>
                                      </p:cBhvr>
                                      <p:by x="105000" y="105000"/>
                                    </p:animScale>
                                  </p:childTnLst>
                                </p:cTn>
                              </p:par>
                              <p:par>
                                <p:cTn id="74" presetID="26" presetClass="emph" presetSubtype="0" repeatCount="indefinite" fill="hold" nodeType="withEffect">
                                  <p:stCondLst>
                                    <p:cond delay="0"/>
                                  </p:stCondLst>
                                  <p:endCondLst>
                                    <p:cond evt="onNext" delay="0">
                                      <p:tgtEl>
                                        <p:sldTgt/>
                                      </p:tgtEl>
                                    </p:cond>
                                  </p:endCondLst>
                                  <p:childTnLst>
                                    <p:animEffect transition="out" filter="fade">
                                      <p:cBhvr>
                                        <p:cTn id="75" dur="500" tmFilter="0, 0; .2, .5; .8, .5; 1, 0"/>
                                        <p:tgtEl>
                                          <p:spTgt spid="163"/>
                                        </p:tgtEl>
                                      </p:cBhvr>
                                    </p:animEffect>
                                    <p:animScale>
                                      <p:cBhvr>
                                        <p:cTn id="76" dur="250" autoRev="1" fill="hold"/>
                                        <p:tgtEl>
                                          <p:spTgt spid="163"/>
                                        </p:tgtEl>
                                      </p:cBhvr>
                                      <p:by x="105000" y="105000"/>
                                    </p:animScale>
                                  </p:childTnLst>
                                </p:cTn>
                              </p:par>
                              <p:par>
                                <p:cTn id="77" presetID="26" presetClass="emph" presetSubtype="0" repeatCount="indefinite" fill="hold" nodeType="withEffect">
                                  <p:stCondLst>
                                    <p:cond delay="0"/>
                                  </p:stCondLst>
                                  <p:endCondLst>
                                    <p:cond evt="onNext" delay="0">
                                      <p:tgtEl>
                                        <p:sldTgt/>
                                      </p:tgtEl>
                                    </p:cond>
                                  </p:endCondLst>
                                  <p:childTnLst>
                                    <p:animEffect transition="out" filter="fade">
                                      <p:cBhvr>
                                        <p:cTn id="78" dur="500" tmFilter="0, 0; .2, .5; .8, .5; 1, 0"/>
                                        <p:tgtEl>
                                          <p:spTgt spid="170"/>
                                        </p:tgtEl>
                                      </p:cBhvr>
                                    </p:animEffect>
                                    <p:animScale>
                                      <p:cBhvr>
                                        <p:cTn id="79" dur="250" autoRev="1" fill="hold"/>
                                        <p:tgtEl>
                                          <p:spTgt spid="170"/>
                                        </p:tgtEl>
                                      </p:cBhvr>
                                      <p:by x="105000" y="105000"/>
                                    </p:animScale>
                                  </p:childTnLst>
                                </p:cTn>
                              </p:par>
                              <p:par>
                                <p:cTn id="80" presetID="26" presetClass="emph" presetSubtype="0" repeatCount="indefinite" fill="hold" nodeType="withEffect">
                                  <p:stCondLst>
                                    <p:cond delay="0"/>
                                  </p:stCondLst>
                                  <p:endCondLst>
                                    <p:cond evt="onNext" delay="0">
                                      <p:tgtEl>
                                        <p:sldTgt/>
                                      </p:tgtEl>
                                    </p:cond>
                                  </p:endCondLst>
                                  <p:childTnLst>
                                    <p:animEffect transition="out" filter="fade">
                                      <p:cBhvr>
                                        <p:cTn id="81" dur="500" tmFilter="0, 0; .2, .5; .8, .5; 1, 0"/>
                                        <p:tgtEl>
                                          <p:spTgt spid="177"/>
                                        </p:tgtEl>
                                      </p:cBhvr>
                                    </p:animEffect>
                                    <p:animScale>
                                      <p:cBhvr>
                                        <p:cTn id="82" dur="250" autoRev="1" fill="hold"/>
                                        <p:tgtEl>
                                          <p:spTgt spid="17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r="29675" b="14033"/>
          <a:stretch/>
        </p:blipFill>
        <p:spPr>
          <a:xfrm>
            <a:off x="3424797" y="175054"/>
            <a:ext cx="8570795" cy="5502539"/>
          </a:xfrm>
          <a:prstGeom prst="rect">
            <a:avLst/>
          </a:prstGeom>
        </p:spPr>
      </p:pic>
      <p:sp>
        <p:nvSpPr>
          <p:cNvPr id="5" name="TextBox 4"/>
          <p:cNvSpPr txBox="1"/>
          <p:nvPr/>
        </p:nvSpPr>
        <p:spPr>
          <a:xfrm>
            <a:off x="106043" y="570820"/>
            <a:ext cx="4417405" cy="5632311"/>
          </a:xfrm>
          <a:prstGeom prst="rect">
            <a:avLst/>
          </a:prstGeom>
          <a:noFill/>
        </p:spPr>
        <p:txBody>
          <a:bodyPr wrap="square" rtlCol="0">
            <a:spAutoFit/>
          </a:bodyPr>
          <a:lstStyle/>
          <a:p>
            <a:r>
              <a:rPr lang="en-US" sz="2400" dirty="0" smtClean="0"/>
              <a:t>We went though:</a:t>
            </a:r>
          </a:p>
          <a:p>
            <a:endParaRPr lang="en-US" sz="2400" dirty="0" smtClean="0"/>
          </a:p>
          <a:p>
            <a:pPr marL="285750" indent="-285750">
              <a:buFont typeface="Arial" panose="020B0604020202020204" pitchFamily="34" charset="0"/>
              <a:buChar char="•"/>
            </a:pPr>
            <a:r>
              <a:rPr lang="en-US" sz="2400" dirty="0" smtClean="0"/>
              <a:t>Blockchain:</a:t>
            </a:r>
          </a:p>
          <a:p>
            <a:pPr marL="742950" lvl="1" indent="-285750">
              <a:buFont typeface="Arial" panose="020B0604020202020204" pitchFamily="34" charset="0"/>
              <a:buChar char="•"/>
            </a:pPr>
            <a:r>
              <a:rPr lang="en-US" sz="2400" dirty="0" smtClean="0"/>
              <a:t>Peer-to-peer.</a:t>
            </a:r>
          </a:p>
          <a:p>
            <a:pPr marL="742950" lvl="1" indent="-285750">
              <a:buFont typeface="Arial" panose="020B0604020202020204" pitchFamily="34" charset="0"/>
              <a:buChar char="•"/>
            </a:pPr>
            <a:r>
              <a:rPr lang="en-US" sz="2400" dirty="0" smtClean="0"/>
              <a:t>Transparency.</a:t>
            </a:r>
          </a:p>
          <a:p>
            <a:pPr marL="742950" lvl="1" indent="-285750">
              <a:buFont typeface="Arial" panose="020B0604020202020204" pitchFamily="34" charset="0"/>
              <a:buChar char="•"/>
            </a:pPr>
            <a:r>
              <a:rPr lang="en-US" sz="2400" dirty="0" smtClean="0"/>
              <a:t>Decentralized.</a:t>
            </a:r>
          </a:p>
          <a:p>
            <a:pPr marL="742950" lvl="1" indent="-285750">
              <a:buFont typeface="Arial" panose="020B0604020202020204" pitchFamily="34" charset="0"/>
              <a:buChar char="•"/>
            </a:pPr>
            <a:r>
              <a:rPr lang="en-US" sz="2400" dirty="0" smtClean="0"/>
              <a:t>Robustness.</a:t>
            </a:r>
          </a:p>
          <a:p>
            <a:pPr marL="742950" lvl="1" indent="-285750">
              <a:buFont typeface="Arial" panose="020B0604020202020204" pitchFamily="34" charset="0"/>
              <a:buChar char="•"/>
            </a:pPr>
            <a:r>
              <a:rPr lang="en-US" sz="2400" dirty="0" smtClean="0"/>
              <a:t>Immutable.</a:t>
            </a:r>
          </a:p>
          <a:p>
            <a:pPr marL="742950" lvl="1"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Validation:</a:t>
            </a:r>
          </a:p>
          <a:p>
            <a:pPr marL="742950" lvl="1" indent="-285750">
              <a:buFont typeface="Arial" panose="020B0604020202020204" pitchFamily="34" charset="0"/>
              <a:buChar char="•"/>
            </a:pPr>
            <a:r>
              <a:rPr lang="en-US" sz="2400" dirty="0" smtClean="0"/>
              <a:t>Mining.</a:t>
            </a:r>
          </a:p>
          <a:p>
            <a:pPr marL="742950" lvl="1" indent="-285750">
              <a:buFont typeface="Arial" panose="020B0604020202020204" pitchFamily="34" charset="0"/>
              <a:buChar char="•"/>
            </a:pPr>
            <a:r>
              <a:rPr lang="en-US" sz="2400" dirty="0" smtClean="0"/>
              <a:t>Solve conflict.</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How Cryptocurrency is created and reason to use it.</a:t>
            </a:r>
          </a:p>
        </p:txBody>
      </p:sp>
    </p:spTree>
    <p:extLst>
      <p:ext uri="{BB962C8B-B14F-4D97-AF65-F5344CB8AC3E}">
        <p14:creationId xmlns:p14="http://schemas.microsoft.com/office/powerpoint/2010/main" val="1945388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&amp; Answer</a:t>
            </a:r>
            <a:endParaRPr lang="en-US" dirty="0"/>
          </a:p>
        </p:txBody>
      </p:sp>
    </p:spTree>
    <p:extLst>
      <p:ext uri="{BB962C8B-B14F-4D97-AF65-F5344CB8AC3E}">
        <p14:creationId xmlns:p14="http://schemas.microsoft.com/office/powerpoint/2010/main" val="531556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3169147" cy="3520440"/>
          </a:xfrm>
        </p:spPr>
        <p:txBody>
          <a:bodyPr/>
          <a:lstStyle/>
          <a:p>
            <a:pPr algn="ctr"/>
            <a:r>
              <a:rPr lang="en-US" dirty="0" smtClean="0"/>
              <a:t>Agenda</a:t>
            </a:r>
            <a:endParaRPr lang="en-US" dirty="0"/>
          </a:p>
        </p:txBody>
      </p:sp>
      <p:sp>
        <p:nvSpPr>
          <p:cNvPr id="3" name="Content Placeholder 2"/>
          <p:cNvSpPr>
            <a:spLocks noGrp="1"/>
          </p:cNvSpPr>
          <p:nvPr>
            <p:ph type="body" idx="1"/>
          </p:nvPr>
        </p:nvSpPr>
        <p:spPr>
          <a:xfrm>
            <a:off x="7420162" y="859809"/>
            <a:ext cx="4316913" cy="4039737"/>
          </a:xfrm>
        </p:spPr>
        <p:txBody>
          <a:bodyPr>
            <a:normAutofit fontScale="92500" lnSpcReduction="10000"/>
          </a:bodyPr>
          <a:lstStyle/>
          <a:p>
            <a:r>
              <a:rPr lang="en-US" sz="2400" dirty="0" smtClean="0"/>
              <a:t>Blockchain characteristics:</a:t>
            </a:r>
          </a:p>
          <a:p>
            <a:pPr lvl="1"/>
            <a:r>
              <a:rPr lang="en-US" sz="2000" dirty="0"/>
              <a:t>Peer-to-peer. </a:t>
            </a:r>
            <a:endParaRPr lang="en-US" sz="2000" dirty="0" smtClean="0"/>
          </a:p>
          <a:p>
            <a:pPr lvl="1"/>
            <a:r>
              <a:rPr lang="en-US" sz="2000" dirty="0" smtClean="0"/>
              <a:t>Transparency.</a:t>
            </a:r>
          </a:p>
          <a:p>
            <a:pPr lvl="1"/>
            <a:r>
              <a:rPr lang="en-US" sz="2000" dirty="0" smtClean="0"/>
              <a:t>Immutable</a:t>
            </a:r>
            <a:r>
              <a:rPr lang="en-US" sz="2000" dirty="0"/>
              <a:t>. </a:t>
            </a:r>
            <a:endParaRPr lang="en-US" sz="2000" dirty="0" smtClean="0"/>
          </a:p>
          <a:p>
            <a:pPr lvl="1"/>
            <a:r>
              <a:rPr lang="en-US" sz="2000" dirty="0" smtClean="0"/>
              <a:t>Robustness</a:t>
            </a:r>
            <a:r>
              <a:rPr lang="en-US" sz="2000" dirty="0"/>
              <a:t>.</a:t>
            </a:r>
          </a:p>
          <a:p>
            <a:pPr lvl="1"/>
            <a:r>
              <a:rPr lang="en-US" sz="2000" dirty="0" smtClean="0"/>
              <a:t>Decentralized.</a:t>
            </a:r>
          </a:p>
          <a:p>
            <a:r>
              <a:rPr lang="en-US" sz="2400" dirty="0" smtClean="0"/>
              <a:t>Validation:</a:t>
            </a:r>
          </a:p>
          <a:p>
            <a:pPr lvl="1"/>
            <a:r>
              <a:rPr lang="en-US" sz="2000" dirty="0" smtClean="0"/>
              <a:t>Hash.</a:t>
            </a:r>
          </a:p>
          <a:p>
            <a:pPr lvl="1"/>
            <a:r>
              <a:rPr lang="en-US" sz="2000" dirty="0" smtClean="0"/>
              <a:t>Digital Signature.</a:t>
            </a:r>
          </a:p>
          <a:p>
            <a:pPr lvl="1"/>
            <a:r>
              <a:rPr lang="en-US" sz="2000" dirty="0" smtClean="0"/>
              <a:t>Mining.</a:t>
            </a:r>
          </a:p>
          <a:p>
            <a:pPr lvl="1"/>
            <a:r>
              <a:rPr lang="en-US" sz="2000" dirty="0" smtClean="0"/>
              <a:t>Proof of Work.</a:t>
            </a:r>
          </a:p>
          <a:p>
            <a:pPr lvl="1"/>
            <a:r>
              <a:rPr lang="en-US" sz="2000" dirty="0" smtClean="0"/>
              <a:t>Conflict.</a:t>
            </a:r>
          </a:p>
          <a:p>
            <a:pPr lvl="1"/>
            <a:endParaRPr lang="en-US" sz="2000" dirty="0" smtClean="0"/>
          </a:p>
        </p:txBody>
      </p:sp>
      <p:cxnSp>
        <p:nvCxnSpPr>
          <p:cNvPr id="5" name="Straight Connector 4"/>
          <p:cNvCxnSpPr/>
          <p:nvPr/>
        </p:nvCxnSpPr>
        <p:spPr>
          <a:xfrm>
            <a:off x="6318913" y="0"/>
            <a:ext cx="0" cy="489954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3269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icon person fl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3290" y="615081"/>
            <a:ext cx="1265115" cy="12651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con person fla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6379" y="4994935"/>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con person fla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883594" y="4994935"/>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lated imag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536379" y="615081"/>
            <a:ext cx="1264505" cy="1264505"/>
          </a:xfrm>
          <a:prstGeom prst="rect">
            <a:avLst/>
          </a:prstGeom>
          <a:noFill/>
          <a:extLst>
            <a:ext uri="{909E8E84-426E-40DD-AFC4-6F175D3DCCD1}">
              <a14:hiddenFill xmlns:a14="http://schemas.microsoft.com/office/drawing/2010/main">
                <a:solidFill>
                  <a:srgbClr val="FFFFFF"/>
                </a:solidFill>
              </a14:hiddenFill>
            </a:ext>
          </a:extLst>
        </p:spPr>
      </p:pic>
      <p:cxnSp>
        <p:nvCxnSpPr>
          <p:cNvPr id="1047" name="Straight Arrow Connector 1046"/>
          <p:cNvCxnSpPr>
            <a:stCxn id="1036" idx="2"/>
            <a:endCxn id="1044" idx="0"/>
          </p:cNvCxnSpPr>
          <p:nvPr/>
        </p:nvCxnSpPr>
        <p:spPr>
          <a:xfrm flipH="1">
            <a:off x="4515847" y="1880196"/>
            <a:ext cx="1" cy="311473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10164209" y="1879586"/>
            <a:ext cx="1" cy="311473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038" idx="1"/>
            <a:endCxn id="1044" idx="3"/>
          </p:cNvCxnSpPr>
          <p:nvPr/>
        </p:nvCxnSpPr>
        <p:spPr>
          <a:xfrm flipH="1">
            <a:off x="5148099" y="5627188"/>
            <a:ext cx="43882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145234" y="1247333"/>
            <a:ext cx="438828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4991247" y="1633416"/>
            <a:ext cx="4689230" cy="355209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4991247" y="1633416"/>
            <a:ext cx="4689230" cy="355210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48" name="Picture 24"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4271" y="1633954"/>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_"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991247" y="954501"/>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____"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7645" y="4850942"/>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__"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859312" y="1633954"/>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___"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273649" y="5334966"/>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4_____" descr="Image result for icon dollar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53749" y="4850942"/>
            <a:ext cx="585663" cy="585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1980" y="954501"/>
            <a:ext cx="3532359"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Peer-to-peer architecture.</a:t>
            </a:r>
          </a:p>
          <a:p>
            <a:pPr marL="285750" indent="-285750">
              <a:lnSpc>
                <a:spcPct val="150000"/>
              </a:lnSpc>
              <a:buFont typeface="Arial" panose="020B0604020202020204" pitchFamily="34" charset="0"/>
              <a:buChar char="•"/>
            </a:pPr>
            <a:r>
              <a:rPr lang="en-US" dirty="0" smtClean="0"/>
              <a:t>Fast.</a:t>
            </a:r>
          </a:p>
          <a:p>
            <a:pPr marL="285750" indent="-285750">
              <a:lnSpc>
                <a:spcPct val="150000"/>
              </a:lnSpc>
              <a:buFont typeface="Arial" panose="020B0604020202020204" pitchFamily="34" charset="0"/>
              <a:buChar char="•"/>
            </a:pPr>
            <a:r>
              <a:rPr lang="en-US" dirty="0" smtClean="0"/>
              <a:t>Doesn’t cost for third-person.</a:t>
            </a:r>
          </a:p>
          <a:p>
            <a:pPr>
              <a:lnSpc>
                <a:spcPct val="150000"/>
              </a:lnSpc>
            </a:pPr>
            <a:r>
              <a:rPr lang="en-US" dirty="0" smtClean="0"/>
              <a:t>-&gt; Inconvenient to exchange cash all the time.</a:t>
            </a:r>
          </a:p>
          <a:p>
            <a:pPr>
              <a:lnSpc>
                <a:spcPct val="150000"/>
              </a:lnSpc>
            </a:pPr>
            <a:endParaRPr lang="en-US" dirty="0" smtClean="0"/>
          </a:p>
          <a:p>
            <a:pPr>
              <a:lnSpc>
                <a:spcPct val="150000"/>
              </a:lnSpc>
            </a:pPr>
            <a:r>
              <a:rPr lang="en-US" b="1" dirty="0" smtClean="0"/>
              <a:t>=&gt; Need something to store all the exchanges to record transactions between them and count the balance later.</a:t>
            </a:r>
            <a:endParaRPr lang="en-US" b="1" dirty="0"/>
          </a:p>
        </p:txBody>
      </p:sp>
    </p:spTree>
    <p:extLst>
      <p:ext uri="{BB962C8B-B14F-4D97-AF65-F5344CB8AC3E}">
        <p14:creationId xmlns:p14="http://schemas.microsoft.com/office/powerpoint/2010/main" val="92452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nodeType="withEffect">
                                  <p:stCondLst>
                                    <p:cond delay="0"/>
                                  </p:stCondLst>
                                  <p:childTnLst>
                                    <p:animMotion origin="layout" path="M -3.33333E-6 -2.96296E-6 L 0.34401 0.00023 " pathEditMode="relative" rAng="0" ptsTypes="AA">
                                      <p:cBhvr>
                                        <p:cTn id="6" dur="2000" fill="hold"/>
                                        <p:tgtEl>
                                          <p:spTgt spid="75"/>
                                        </p:tgtEl>
                                        <p:attrNameLst>
                                          <p:attrName>ppt_x</p:attrName>
                                          <p:attrName>ppt_y</p:attrName>
                                        </p:attrNameLst>
                                      </p:cBhvr>
                                      <p:rCtr x="17201" y="0"/>
                                    </p:animMotion>
                                  </p:childTnLst>
                                </p:cTn>
                              </p:par>
                              <p:par>
                                <p:cTn id="7" presetID="42" presetClass="path" presetSubtype="0" repeatCount="indefinite" accel="50000" decel="50000" autoRev="1" fill="hold" nodeType="withEffect">
                                  <p:stCondLst>
                                    <p:cond delay="0"/>
                                  </p:stCondLst>
                                  <p:childTnLst>
                                    <p:animMotion origin="layout" path="M -1.45833E-6 2.96296E-6 L 0.00013 0.44745 " pathEditMode="relative" rAng="0" ptsTypes="AA">
                                      <p:cBhvr>
                                        <p:cTn id="8" dur="2000" fill="hold"/>
                                        <p:tgtEl>
                                          <p:spTgt spid="1048"/>
                                        </p:tgtEl>
                                        <p:attrNameLst>
                                          <p:attrName>ppt_x</p:attrName>
                                          <p:attrName>ppt_y</p:attrName>
                                        </p:attrNameLst>
                                      </p:cBhvr>
                                      <p:rCtr x="0" y="22361"/>
                                    </p:animMotion>
                                  </p:childTnLst>
                                </p:cTn>
                              </p:par>
                              <p:par>
                                <p:cTn id="9" presetID="42" presetClass="path" presetSubtype="0" repeatCount="indefinite" accel="50000" decel="50000" autoRev="1" fill="hold" nodeType="withEffect">
                                  <p:stCondLst>
                                    <p:cond delay="0"/>
                                  </p:stCondLst>
                                  <p:childTnLst>
                                    <p:animMotion origin="layout" path="M -2.29167E-6 2.96296E-6 L 0.00013 0.44745 " pathEditMode="relative" rAng="0" ptsTypes="AA">
                                      <p:cBhvr>
                                        <p:cTn id="10" dur="2000" fill="hold"/>
                                        <p:tgtEl>
                                          <p:spTgt spid="17"/>
                                        </p:tgtEl>
                                        <p:attrNameLst>
                                          <p:attrName>ppt_x</p:attrName>
                                          <p:attrName>ppt_y</p:attrName>
                                        </p:attrNameLst>
                                      </p:cBhvr>
                                      <p:rCtr x="0" y="22361"/>
                                    </p:animMotion>
                                  </p:childTnLst>
                                </p:cTn>
                              </p:par>
                              <p:par>
                                <p:cTn id="11" presetID="63" presetClass="path" presetSubtype="0" repeatCount="indefinite" accel="50000" decel="50000" autoRev="1" fill="hold" nodeType="withEffect">
                                  <p:stCondLst>
                                    <p:cond delay="0"/>
                                  </p:stCondLst>
                                  <p:childTnLst>
                                    <p:animMotion origin="layout" path="M 4.58333E-6 -1.85185E-6 L -0.3625 -1.85185E-6 " pathEditMode="relative" rAng="0" ptsTypes="AA">
                                      <p:cBhvr>
                                        <p:cTn id="12" dur="2000" fill="hold"/>
                                        <p:tgtEl>
                                          <p:spTgt spid="18"/>
                                        </p:tgtEl>
                                        <p:attrNameLst>
                                          <p:attrName>ppt_x</p:attrName>
                                          <p:attrName>ppt_y</p:attrName>
                                        </p:attrNameLst>
                                      </p:cBhvr>
                                      <p:rCtr x="-18125" y="0"/>
                                    </p:animMotion>
                                  </p:childTnLst>
                                </p:cTn>
                              </p:par>
                              <p:par>
                                <p:cTn id="13" presetID="49" presetClass="path" presetSubtype="0" repeatCount="indefinite" accel="50000" decel="50000" autoRev="1" fill="hold" nodeType="withEffect">
                                  <p:stCondLst>
                                    <p:cond delay="0"/>
                                  </p:stCondLst>
                                  <p:childTnLst>
                                    <p:animMotion origin="layout" path="M -2.08333E-7 1.11022E-16 L -0.38464 -0.51782 " pathEditMode="relative" rAng="0" ptsTypes="AA">
                                      <p:cBhvr>
                                        <p:cTn id="14" dur="2000" fill="hold"/>
                                        <p:tgtEl>
                                          <p:spTgt spid="79"/>
                                        </p:tgtEl>
                                        <p:attrNameLst>
                                          <p:attrName>ppt_x</p:attrName>
                                          <p:attrName>ppt_y</p:attrName>
                                        </p:attrNameLst>
                                      </p:cBhvr>
                                      <p:rCtr x="-19232" y="-25903"/>
                                    </p:animMotion>
                                  </p:childTnLst>
                                </p:cTn>
                              </p:par>
                              <p:par>
                                <p:cTn id="15" presetID="49" presetClass="path" presetSubtype="0" repeatCount="indefinite" accel="50000" decel="50000" autoRev="1" fill="hold" nodeType="withEffect">
                                  <p:stCondLst>
                                    <p:cond delay="0"/>
                                  </p:stCondLst>
                                  <p:childTnLst>
                                    <p:animMotion origin="layout" path="M -2.08333E-6 1.11022E-16 L 0.38412 -0.51852 " pathEditMode="relative" rAng="0" ptsTypes="AA">
                                      <p:cBhvr>
                                        <p:cTn id="16" dur="2000" fill="hold"/>
                                        <p:tgtEl>
                                          <p:spTgt spid="19"/>
                                        </p:tgtEl>
                                        <p:attrNameLst>
                                          <p:attrName>ppt_x</p:attrName>
                                          <p:attrName>ppt_y</p:attrName>
                                        </p:attrNameLst>
                                      </p:cBhvr>
                                      <p:rCtr x="19206" y="-25926"/>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1000"/>
                                        <p:tgtEl>
                                          <p:spTgt spid="2">
                                            <p:txEl>
                                              <p:pRg st="1" end="1"/>
                                            </p:txEl>
                                          </p:spTgt>
                                        </p:tgtEl>
                                      </p:cBhvr>
                                    </p:animEffect>
                                    <p:anim calcmode="lin" valueType="num">
                                      <p:cBhvr>
                                        <p:cTn id="2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fade">
                                      <p:cBhvr>
                                        <p:cTn id="35" dur="1000"/>
                                        <p:tgtEl>
                                          <p:spTgt spid="2">
                                            <p:txEl>
                                              <p:pRg st="2" end="2"/>
                                            </p:txEl>
                                          </p:spTgt>
                                        </p:tgtEl>
                                      </p:cBhvr>
                                    </p:animEffect>
                                    <p:anim calcmode="lin" valueType="num">
                                      <p:cBhvr>
                                        <p:cTn id="36"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fade">
                                      <p:cBhvr>
                                        <p:cTn id="42" dur="1000"/>
                                        <p:tgtEl>
                                          <p:spTgt spid="2">
                                            <p:txEl>
                                              <p:pRg st="3" end="3"/>
                                            </p:txEl>
                                          </p:spTgt>
                                        </p:tgtEl>
                                      </p:cBhvr>
                                    </p:animEffect>
                                    <p:anim calcmode="lin" valueType="num">
                                      <p:cBhvr>
                                        <p:cTn id="4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animEffect transition="in" filter="fade">
                                      <p:cBhvr>
                                        <p:cTn id="49" dur="1000"/>
                                        <p:tgtEl>
                                          <p:spTgt spid="2">
                                            <p:txEl>
                                              <p:pRg st="5" end="5"/>
                                            </p:txEl>
                                          </p:spTgt>
                                        </p:tgtEl>
                                      </p:cBhvr>
                                    </p:animEffect>
                                    <p:anim calcmode="lin" valueType="num">
                                      <p:cBhvr>
                                        <p:cTn id="50"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icon person flat"/>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6844" y="490035"/>
            <a:ext cx="1265115" cy="12651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con person flat"/>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929933" y="4869889"/>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con person flat"/>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77148" y="4869889"/>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lated image"/>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29933" y="490035"/>
            <a:ext cx="1264505" cy="126450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995371" y="1755150"/>
            <a:ext cx="1264752" cy="155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Image result for icon ledger flat"/>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t="14063" b="14055"/>
          <a:stretch/>
        </p:blipFill>
        <p:spPr bwMode="auto">
          <a:xfrm>
            <a:off x="6174154" y="2188308"/>
            <a:ext cx="3120414" cy="224301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H="1">
            <a:off x="7757805" y="1122288"/>
            <a:ext cx="2195572" cy="1066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24___" descr="Image result for icon dolla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452099" y="824048"/>
            <a:ext cx="585663" cy="5856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3200" y="289169"/>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 name="TextBox 2"/>
          <p:cNvSpPr txBox="1"/>
          <p:nvPr/>
        </p:nvSpPr>
        <p:spPr>
          <a:xfrm>
            <a:off x="203200" y="330987"/>
            <a:ext cx="3587261" cy="369332"/>
          </a:xfrm>
          <a:prstGeom prst="rect">
            <a:avLst/>
          </a:prstGeom>
          <a:noFill/>
        </p:spPr>
        <p:txBody>
          <a:bodyPr wrap="square" rtlCol="0">
            <a:spAutoFit/>
          </a:bodyPr>
          <a:lstStyle/>
          <a:p>
            <a:pPr algn="ctr"/>
            <a:r>
              <a:rPr lang="en-US" b="1" dirty="0" smtClean="0"/>
              <a:t>Ledger</a:t>
            </a:r>
            <a:endParaRPr lang="en-US" b="1" dirty="0"/>
          </a:p>
        </p:txBody>
      </p:sp>
      <p:cxnSp>
        <p:nvCxnSpPr>
          <p:cNvPr id="6" name="Straight Connector 5"/>
          <p:cNvCxnSpPr/>
          <p:nvPr/>
        </p:nvCxnSpPr>
        <p:spPr>
          <a:xfrm>
            <a:off x="203200" y="742136"/>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9508" y="875323"/>
            <a:ext cx="3329354" cy="2585323"/>
          </a:xfrm>
          <a:prstGeom prst="rect">
            <a:avLst/>
          </a:prstGeom>
          <a:noFill/>
        </p:spPr>
        <p:txBody>
          <a:bodyPr wrap="square" rtlCol="0">
            <a:spAutoFit/>
          </a:bodyPr>
          <a:lstStyle/>
          <a:p>
            <a:r>
              <a:rPr lang="en-US" dirty="0" smtClean="0"/>
              <a:t>Alice pays Bob 50$.</a:t>
            </a:r>
          </a:p>
          <a:p>
            <a:endParaRPr lang="en-US" dirty="0"/>
          </a:p>
          <a:p>
            <a:r>
              <a:rPr lang="en-US" dirty="0" smtClean="0"/>
              <a:t>Bob pays Charlie 10$.</a:t>
            </a:r>
          </a:p>
          <a:p>
            <a:endParaRPr lang="en-US" dirty="0"/>
          </a:p>
          <a:p>
            <a:r>
              <a:rPr lang="en-US" dirty="0" smtClean="0"/>
              <a:t>Eve pays Alice 30$.</a:t>
            </a:r>
          </a:p>
          <a:p>
            <a:endParaRPr lang="en-US" dirty="0"/>
          </a:p>
          <a:p>
            <a:r>
              <a:rPr lang="en-US" dirty="0" smtClean="0"/>
              <a:t>Eve pays Charlie 40$.</a:t>
            </a:r>
          </a:p>
          <a:p>
            <a:endParaRPr lang="en-US" dirty="0"/>
          </a:p>
          <a:p>
            <a:r>
              <a:rPr lang="en-US" dirty="0" smtClean="0"/>
              <a:t>….</a:t>
            </a:r>
            <a:endParaRPr lang="en-US" dirty="0"/>
          </a:p>
        </p:txBody>
      </p:sp>
      <p:cxnSp>
        <p:nvCxnSpPr>
          <p:cNvPr id="26" name="Straight Arrow Connector 25"/>
          <p:cNvCxnSpPr/>
          <p:nvPr/>
        </p:nvCxnSpPr>
        <p:spPr>
          <a:xfrm flipH="1">
            <a:off x="5463497" y="4431323"/>
            <a:ext cx="2192708" cy="1070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__" descr="Related image"/>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454571" y="4133408"/>
            <a:ext cx="595829" cy="59582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a:off x="9174473" y="3304408"/>
            <a:ext cx="1267618" cy="156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4___" descr="Related image"/>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939084" y="3011901"/>
            <a:ext cx="595829" cy="59582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rot="10800000" flipH="1">
            <a:off x="5534118" y="4398214"/>
            <a:ext cx="2192708" cy="1070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0800000">
            <a:off x="9162342" y="3283046"/>
            <a:ext cx="1267618" cy="156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flipH="1">
            <a:off x="7771673" y="1116879"/>
            <a:ext cx="2195572" cy="1066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4969328" y="1722040"/>
            <a:ext cx="1264752" cy="155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24____" descr="Image result for icon dolla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115289" y="4449396"/>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_____" descr="Image result for icon dolla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223520" y="5176202"/>
            <a:ext cx="585663" cy="58566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____" descr="Related image"/>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916196" y="2995347"/>
            <a:ext cx="595829" cy="59582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_____" descr="Related image"/>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453501" y="1817614"/>
            <a:ext cx="595829" cy="595829"/>
          </a:xfrm>
          <a:prstGeom prst="rect">
            <a:avLst/>
          </a:prstGeom>
          <a:noFill/>
          <a:extLst>
            <a:ext uri="{909E8E84-426E-40DD-AFC4-6F175D3DCCD1}">
              <a14:hiddenFill xmlns:a14="http://schemas.microsoft.com/office/drawing/2010/main">
                <a:solidFill>
                  <a:srgbClr val="FFFFFF"/>
                </a:solidFill>
              </a14:hiddenFill>
            </a:ext>
          </a:extLst>
        </p:spPr>
      </p:pic>
      <p:pic>
        <p:nvPicPr>
          <p:cNvPr id="13" name="Recorded Sound">
            <a:hlinkClick r:id="" action="ppaction://media"/>
          </p:cNvPr>
          <p:cNvPicPr>
            <a:picLocks noChangeAspect="1"/>
          </p:cNvPicPr>
          <p:nvPr>
            <a:audioFile r:link="rId1"/>
            <p:extLst>
              <p:ext uri="{DAA4B4D4-6D71-4841-9C94-3DE7FCFB9230}">
                <p14:media xmlns:p14="http://schemas.microsoft.com/office/powerpoint/2010/main" r:embed="rId2">
                  <p14:trim end="519.9319"/>
                  <p14:bmkLst>
                    <p14:bmk name="Bookmark 1" time="1041.6666"/>
                  </p14:bmkLst>
                </p14:media>
              </p:ext>
            </p:extLst>
          </p:nvPr>
        </p:nvPicPr>
        <p:blipFill>
          <a:blip r:embed="rId12"/>
          <a:stretch>
            <a:fillRect/>
          </a:stretch>
        </p:blipFill>
        <p:spPr>
          <a:xfrm>
            <a:off x="7510581" y="5761556"/>
            <a:ext cx="609600" cy="609600"/>
          </a:xfrm>
          <a:prstGeom prst="rect">
            <a:avLst/>
          </a:prstGeom>
        </p:spPr>
      </p:pic>
      <p:pic>
        <p:nvPicPr>
          <p:cNvPr id="1048" name="Picture 24" descr="Image result for icon dolla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762864" y="1461708"/>
            <a:ext cx="585663" cy="58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860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000"/>
                                </p:stCondLst>
                                <p:childTnLst>
                                  <p:par>
                                    <p:cTn id="5" presetID="1" presetClass="mediacall" presetSubtype="0" fill="hold" nodeType="afterEffect">
                                      <p:stCondLst>
                                        <p:cond delay="0"/>
                                      </p:stCondLst>
                                      <p:childTnLst>
                                        <p:cmd type="call" cmd="playFrom(0.0)">
                                          <p:cBhvr>
                                            <p:cTn id="6" dur="1250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repeatCount="indefinite" fill="hold" display="0">
                      <p:stCondLst>
                        <p:cond delay="indefinite"/>
                      </p:stCondLst>
                      <p:endCondLst>
                        <p:cond evt="onStopAudio" delay="0">
                          <p:tgtEl>
                            <p:sldTgt/>
                          </p:tgtEl>
                        </p:cond>
                      </p:endCondLst>
                    </p:cTn>
                    <p:tgtEl>
                      <p:spTgt spid="13"/>
                    </p:tgtEl>
                  </p:cMediaNode>
                </p:audio>
                <p:seq concurrent="1" nextAc="seek">
                  <p:cTn id="29" restart="whenNotActive" fill="hold" evtFilter="cancelBubble" nodeType="interactiveSeq">
                    <p:stCondLst>
                      <p:cond evt="onMediaBookmark" delay="0">
                        <p:tgtEl>
                          <p14:bmkTgt spid="13" bmkName="Bookmark 1"/>
                        </p:tgtEl>
                      </p:cond>
                    </p:stCondLst>
                    <p:endSync evt="end" delay="0">
                      <p:rtn val="all"/>
                    </p:endSync>
                    <p:childTnLst>
                      <p:par>
                        <p:cTn id="30" fill="hold">
                          <p:stCondLst>
                            <p:cond delay="0"/>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8"/>
                                            </p:tgtEl>
                                            <p:attrNameLst>
                                              <p:attrName>style.visibility</p:attrName>
                                            </p:attrNameLst>
                                          </p:cBhvr>
                                          <p:to>
                                            <p:strVal val="visible"/>
                                          </p:to>
                                        </p:set>
                                        <p:animEffect transition="in" filter="fade">
                                          <p:cBhvr>
                                            <p:cTn id="34" dur="500"/>
                                            <p:tgtEl>
                                              <p:spTgt spid="1048"/>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
                                </p:stCondLst>
                                <p:childTnLst>
                                  <p:par>
                                    <p:cTn id="45" presetID="42" presetClass="path" presetSubtype="0" accel="50000" decel="50000" fill="hold" nodeType="afterEffect">
                                      <p:stCondLst>
                                        <p:cond delay="0"/>
                                      </p:stCondLst>
                                      <p:childTnLst>
                                        <p:animMotion origin="layout" path="M -3.33333E-6 2.96296E-6 L 0.10326 0.22615 " pathEditMode="relative" rAng="0" ptsTypes="AA">
                                          <p:cBhvr>
                                            <p:cTn id="46" dur="2000" fill="hold"/>
                                            <p:tgtEl>
                                              <p:spTgt spid="1048"/>
                                            </p:tgtEl>
                                            <p:attrNameLst>
                                              <p:attrName>ppt_x</p:attrName>
                                              <p:attrName>ppt_y</p:attrName>
                                            </p:attrNameLst>
                                          </p:cBhvr>
                                          <p:rCtr x="5156" y="11296"/>
                                        </p:animMotion>
                                      </p:childTnLst>
                                    </p:cTn>
                                  </p:par>
                                  <p:par>
                                    <p:cTn id="47" presetID="42" presetClass="path" presetSubtype="0" accel="50000" decel="50000" fill="hold" nodeType="withEffect">
                                      <p:stCondLst>
                                        <p:cond delay="0"/>
                                      </p:stCondLst>
                                      <p:childTnLst>
                                        <p:animMotion origin="layout" path="M 1.25E-6 -1.48148E-6 L -0.17591 0.15556 " pathEditMode="relative" rAng="0" ptsTypes="AA">
                                          <p:cBhvr>
                                            <p:cTn id="48" dur="2000" fill="hold"/>
                                            <p:tgtEl>
                                              <p:spTgt spid="57"/>
                                            </p:tgtEl>
                                            <p:attrNameLst>
                                              <p:attrName>ppt_x</p:attrName>
                                              <p:attrName>ppt_y</p:attrName>
                                            </p:attrNameLst>
                                          </p:cBhvr>
                                          <p:rCtr x="-8802" y="7778"/>
                                        </p:animMotion>
                                      </p:childTnLst>
                                    </p:cTn>
                                  </p:par>
                                </p:childTnLst>
                              </p:cTn>
                            </p:par>
                            <p:par>
                              <p:cTn id="49" fill="hold">
                                <p:stCondLst>
                                  <p:cond delay="2500"/>
                                </p:stCondLst>
                                <p:childTnLst>
                                  <p:par>
                                    <p:cTn id="50" presetID="10" presetClass="exit" presetSubtype="0" fill="hold" nodeType="afterEffect">
                                      <p:stCondLst>
                                        <p:cond delay="0"/>
                                      </p:stCondLst>
                                      <p:childTnLst>
                                        <p:animEffect transition="out" filter="fade">
                                          <p:cBhvr>
                                            <p:cTn id="51" dur="500"/>
                                            <p:tgtEl>
                                              <p:spTgt spid="57"/>
                                            </p:tgtEl>
                                          </p:cBhvr>
                                        </p:animEffect>
                                        <p:set>
                                          <p:cBhvr>
                                            <p:cTn id="52" dur="1" fill="hold">
                                              <p:stCondLst>
                                                <p:cond delay="499"/>
                                              </p:stCondLst>
                                            </p:cTn>
                                            <p:tgtEl>
                                              <p:spTgt spid="5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48"/>
                                            </p:tgtEl>
                                          </p:cBhvr>
                                        </p:animEffect>
                                        <p:set>
                                          <p:cBhvr>
                                            <p:cTn id="58" dur="1" fill="hold">
                                              <p:stCondLst>
                                                <p:cond delay="499"/>
                                              </p:stCondLst>
                                            </p:cTn>
                                            <p:tgtEl>
                                              <p:spTgt spid="104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
                                            </p:tgtEl>
                                          </p:cBhvr>
                                        </p:animEffect>
                                        <p:set>
                                          <p:cBhvr>
                                            <p:cTn id="61" dur="1" fill="hold">
                                              <p:stCondLst>
                                                <p:cond delay="499"/>
                                              </p:stCondLst>
                                            </p:cTn>
                                            <p:tgtEl>
                                              <p:spTgt spid="5"/>
                                            </p:tgtEl>
                                            <p:attrNameLst>
                                              <p:attrName>style.visibility</p:attrName>
                                            </p:attrNameLst>
                                          </p:cBhvr>
                                          <p:to>
                                            <p:strVal val="hidden"/>
                                          </p:to>
                                        </p:set>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par>
                              <p:cTn id="75" fill="hold">
                                <p:stCondLst>
                                  <p:cond delay="3500"/>
                                </p:stCondLst>
                                <p:childTnLst>
                                  <p:par>
                                    <p:cTn id="76" presetID="42" presetClass="path" presetSubtype="0" accel="50000" decel="50000" fill="hold" nodeType="afterEffect">
                                      <p:stCondLst>
                                        <p:cond delay="0"/>
                                      </p:stCondLst>
                                      <p:childTnLst>
                                        <p:animMotion origin="layout" path="M 2.70833E-6 -4.81481E-6 L -0.17956 0.15556 " pathEditMode="relative" rAng="0" ptsTypes="AA">
                                          <p:cBhvr>
                                            <p:cTn id="77" dur="2000" fill="hold"/>
                                            <p:tgtEl>
                                              <p:spTgt spid="27"/>
                                            </p:tgtEl>
                                            <p:attrNameLst>
                                              <p:attrName>ppt_x</p:attrName>
                                              <p:attrName>ppt_y</p:attrName>
                                            </p:attrNameLst>
                                          </p:cBhvr>
                                          <p:rCtr x="-8984" y="7778"/>
                                        </p:animMotion>
                                      </p:childTnLst>
                                    </p:cTn>
                                  </p:par>
                                  <p:par>
                                    <p:cTn id="78" presetID="42" presetClass="path" presetSubtype="0" accel="50000" decel="50000" fill="hold" nodeType="withEffect">
                                      <p:stCondLst>
                                        <p:cond delay="0"/>
                                      </p:stCondLst>
                                      <p:childTnLst>
                                        <p:animMotion origin="layout" path="M -2.08333E-6 1.11111E-6 L 0.10339 0.22662 " pathEditMode="relative" rAng="0" ptsTypes="AA">
                                          <p:cBhvr>
                                            <p:cTn id="79" dur="2000" fill="hold"/>
                                            <p:tgtEl>
                                              <p:spTgt spid="30"/>
                                            </p:tgtEl>
                                            <p:attrNameLst>
                                              <p:attrName>ppt_x</p:attrName>
                                              <p:attrName>ppt_y</p:attrName>
                                            </p:attrNameLst>
                                          </p:cBhvr>
                                          <p:rCtr x="5169" y="11319"/>
                                        </p:animMotion>
                                      </p:childTnLst>
                                    </p:cTn>
                                  </p:par>
                                </p:childTnLst>
                              </p:cTn>
                            </p:par>
                            <p:par>
                              <p:cTn id="80" fill="hold">
                                <p:stCondLst>
                                  <p:cond delay="5500"/>
                                </p:stCondLst>
                                <p:childTnLst>
                                  <p:par>
                                    <p:cTn id="81" presetID="10" presetClass="exit" presetSubtype="0" fill="hold" nodeType="afterEffect">
                                      <p:stCondLst>
                                        <p:cond delay="0"/>
                                      </p:stCondLst>
                                      <p:childTnLst>
                                        <p:animEffect transition="out" filter="fade">
                                          <p:cBhvr>
                                            <p:cTn id="82" dur="500"/>
                                            <p:tgtEl>
                                              <p:spTgt spid="27"/>
                                            </p:tgtEl>
                                          </p:cBhvr>
                                        </p:animEffect>
                                        <p:set>
                                          <p:cBhvr>
                                            <p:cTn id="83" dur="1" fill="hold">
                                              <p:stCondLst>
                                                <p:cond delay="499"/>
                                              </p:stCondLst>
                                            </p:cTn>
                                            <p:tgtEl>
                                              <p:spTgt spid="27"/>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0"/>
                                            </p:tgtEl>
                                          </p:cBhvr>
                                        </p:animEffect>
                                        <p:set>
                                          <p:cBhvr>
                                            <p:cTn id="89" dur="1" fill="hold">
                                              <p:stCondLst>
                                                <p:cond delay="499"/>
                                              </p:stCondLst>
                                            </p:cTn>
                                            <p:tgtEl>
                                              <p:spTgt spid="30"/>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9"/>
                                            </p:tgtEl>
                                          </p:cBhvr>
                                        </p:animEffect>
                                        <p:set>
                                          <p:cBhvr>
                                            <p:cTn id="92" dur="1" fill="hold">
                                              <p:stCondLst>
                                                <p:cond delay="499"/>
                                              </p:stCondLst>
                                            </p:cTn>
                                            <p:tgtEl>
                                              <p:spTgt spid="29"/>
                                            </p:tgtEl>
                                            <p:attrNameLst>
                                              <p:attrName>style.visibility</p:attrName>
                                            </p:attrNameLst>
                                          </p:cBhvr>
                                          <p:to>
                                            <p:strVal val="hidden"/>
                                          </p:to>
                                        </p:set>
                                      </p:childTnLst>
                                    </p:cTn>
                                  </p:par>
                                </p:childTnLst>
                              </p:cTn>
                            </p:par>
                            <p:par>
                              <p:cTn id="93" fill="hold">
                                <p:stCondLst>
                                  <p:cond delay="6000"/>
                                </p:stCondLst>
                                <p:childTnLst>
                                  <p:par>
                                    <p:cTn id="94" presetID="10" presetClass="entr" presetSubtype="0" fill="hold"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par>
                                    <p:cTn id="97" presetID="10" presetClass="entr" presetSubtype="0" fill="hold"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par>
                                    <p:cTn id="103" presetID="10" presetClass="entr" presetSubtype="0"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childTnLst>
                              </p:cTn>
                            </p:par>
                            <p:par>
                              <p:cTn id="106" fill="hold">
                                <p:stCondLst>
                                  <p:cond delay="6500"/>
                                </p:stCondLst>
                                <p:childTnLst>
                                  <p:par>
                                    <p:cTn id="107" presetID="42" presetClass="path" presetSubtype="0" accel="50000" decel="50000" fill="hold" nodeType="afterEffect">
                                      <p:stCondLst>
                                        <p:cond delay="0"/>
                                      </p:stCondLst>
                                      <p:childTnLst>
                                        <p:animMotion origin="layout" path="M -3.75E-6 -3.7037E-6 L 0.18516 -0.1537 " pathEditMode="relative" rAng="0" ptsTypes="AA">
                                          <p:cBhvr>
                                            <p:cTn id="108" dur="2000" fill="hold"/>
                                            <p:tgtEl>
                                              <p:spTgt spid="42"/>
                                            </p:tgtEl>
                                            <p:attrNameLst>
                                              <p:attrName>ppt_x</p:attrName>
                                              <p:attrName>ppt_y</p:attrName>
                                            </p:attrNameLst>
                                          </p:cBhvr>
                                          <p:rCtr x="9258" y="-7685"/>
                                        </p:animMotion>
                                      </p:childTnLst>
                                    </p:cTn>
                                  </p:par>
                                  <p:par>
                                    <p:cTn id="109" presetID="42" presetClass="path" presetSubtype="0" accel="50000" decel="50000" fill="hold" nodeType="withEffect">
                                      <p:stCondLst>
                                        <p:cond delay="0"/>
                                      </p:stCondLst>
                                      <p:childTnLst>
                                        <p:animMotion origin="layout" path="M 4.16667E-6 4.81481E-6 L -0.09779 -0.2088 " pathEditMode="relative" rAng="0" ptsTypes="AA">
                                          <p:cBhvr>
                                            <p:cTn id="110" dur="2000" fill="hold"/>
                                            <p:tgtEl>
                                              <p:spTgt spid="41"/>
                                            </p:tgtEl>
                                            <p:attrNameLst>
                                              <p:attrName>ppt_x</p:attrName>
                                              <p:attrName>ppt_y</p:attrName>
                                            </p:attrNameLst>
                                          </p:cBhvr>
                                          <p:rCtr x="-4896" y="-10440"/>
                                        </p:animMotion>
                                      </p:childTnLst>
                                    </p:cTn>
                                  </p:par>
                                </p:childTnLst>
                              </p:cTn>
                            </p:par>
                            <p:par>
                              <p:cTn id="111" fill="hold">
                                <p:stCondLst>
                                  <p:cond delay="8500"/>
                                </p:stCondLst>
                                <p:childTnLst>
                                  <p:par>
                                    <p:cTn id="112" presetID="10" presetClass="exit" presetSubtype="0" fill="hold" nodeType="afterEffect">
                                      <p:stCondLst>
                                        <p:cond delay="0"/>
                                      </p:stCondLst>
                                      <p:childTnLst>
                                        <p:animEffect transition="out" filter="fade">
                                          <p:cBhvr>
                                            <p:cTn id="113" dur="500"/>
                                            <p:tgtEl>
                                              <p:spTgt spid="41"/>
                                            </p:tgtEl>
                                          </p:cBhvr>
                                        </p:animEffect>
                                        <p:set>
                                          <p:cBhvr>
                                            <p:cTn id="114" dur="1" fill="hold">
                                              <p:stCondLst>
                                                <p:cond delay="499"/>
                                              </p:stCondLst>
                                            </p:cTn>
                                            <p:tgtEl>
                                              <p:spTgt spid="4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8"/>
                                            </p:tgtEl>
                                          </p:cBhvr>
                                        </p:animEffect>
                                        <p:set>
                                          <p:cBhvr>
                                            <p:cTn id="117" dur="1" fill="hold">
                                              <p:stCondLst>
                                                <p:cond delay="499"/>
                                              </p:stCondLst>
                                            </p:cTn>
                                            <p:tgtEl>
                                              <p:spTgt spid="3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2"/>
                                            </p:tgtEl>
                                          </p:cBhvr>
                                        </p:animEffect>
                                        <p:set>
                                          <p:cBhvr>
                                            <p:cTn id="120" dur="1" fill="hold">
                                              <p:stCondLst>
                                                <p:cond delay="499"/>
                                              </p:stCondLst>
                                            </p:cTn>
                                            <p:tgtEl>
                                              <p:spTgt spid="42"/>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7"/>
                                            </p:tgtEl>
                                          </p:cBhvr>
                                        </p:animEffect>
                                        <p:set>
                                          <p:cBhvr>
                                            <p:cTn id="123" dur="1" fill="hold">
                                              <p:stCondLst>
                                                <p:cond delay="499"/>
                                              </p:stCondLst>
                                            </p:cTn>
                                            <p:tgtEl>
                                              <p:spTgt spid="37"/>
                                            </p:tgtEl>
                                            <p:attrNameLst>
                                              <p:attrName>style.visibility</p:attrName>
                                            </p:attrNameLst>
                                          </p:cBhvr>
                                          <p:to>
                                            <p:strVal val="hidden"/>
                                          </p:to>
                                        </p:set>
                                      </p:childTnLst>
                                    </p:cTn>
                                  </p:par>
                                </p:childTnLst>
                              </p:cTn>
                            </p:par>
                            <p:par>
                              <p:cTn id="124" fill="hold">
                                <p:stCondLst>
                                  <p:cond delay="9000"/>
                                </p:stCondLst>
                                <p:childTnLst>
                                  <p:par>
                                    <p:cTn id="125" presetID="10" presetClass="entr" presetSubtype="0"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par>
                                    <p:cTn id="128" presetID="10" presetClass="entr" presetSubtype="0" fill="hold"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nodeType="withEffect">
                                      <p:stCondLst>
                                        <p:cond delay="0"/>
                                      </p:stCondLst>
                                      <p:childTnLst>
                                        <p:set>
                                          <p:cBhvr>
                                            <p:cTn id="135" dur="1" fill="hold">
                                              <p:stCondLst>
                                                <p:cond delay="0"/>
                                              </p:stCondLst>
                                            </p:cTn>
                                            <p:tgtEl>
                                              <p:spTgt spid="43"/>
                                            </p:tgtEl>
                                            <p:attrNameLst>
                                              <p:attrName>style.visibility</p:attrName>
                                            </p:attrNameLst>
                                          </p:cBhvr>
                                          <p:to>
                                            <p:strVal val="visible"/>
                                          </p:to>
                                        </p:set>
                                        <p:animEffect transition="in" filter="fade">
                                          <p:cBhvr>
                                            <p:cTn id="136" dur="500"/>
                                            <p:tgtEl>
                                              <p:spTgt spid="43"/>
                                            </p:tgtEl>
                                          </p:cBhvr>
                                        </p:animEffect>
                                      </p:childTnLst>
                                    </p:cTn>
                                  </p:par>
                                </p:childTnLst>
                              </p:cTn>
                            </p:par>
                            <p:par>
                              <p:cTn id="137" fill="hold">
                                <p:stCondLst>
                                  <p:cond delay="9500"/>
                                </p:stCondLst>
                                <p:childTnLst>
                                  <p:par>
                                    <p:cTn id="138" presetID="42" presetClass="path" presetSubtype="0" accel="50000" decel="50000" fill="hold" nodeType="afterEffect">
                                      <p:stCondLst>
                                        <p:cond delay="0"/>
                                      </p:stCondLst>
                                      <p:childTnLst>
                                        <p:animMotion origin="layout" path="M 0.00117 0.00162 L 0.18489 -0.14953 " pathEditMode="relative" rAng="0" ptsTypes="AA">
                                          <p:cBhvr>
                                            <p:cTn id="139" dur="2000" fill="hold"/>
                                            <p:tgtEl>
                                              <p:spTgt spid="44"/>
                                            </p:tgtEl>
                                            <p:attrNameLst>
                                              <p:attrName>ppt_x</p:attrName>
                                              <p:attrName>ppt_y</p:attrName>
                                            </p:attrNameLst>
                                          </p:cBhvr>
                                          <p:rCtr x="9180" y="-7569"/>
                                        </p:animMotion>
                                      </p:childTnLst>
                                    </p:cTn>
                                  </p:par>
                                  <p:par>
                                    <p:cTn id="140" presetID="42" presetClass="path" presetSubtype="0" accel="50000" decel="50000" fill="hold" nodeType="withEffect">
                                      <p:stCondLst>
                                        <p:cond delay="0"/>
                                      </p:stCondLst>
                                      <p:childTnLst>
                                        <p:animMotion origin="layout" path="M 4.58333E-6 -2.59259E-6 L -0.10847 -0.22893 " pathEditMode="relative" rAng="0" ptsTypes="AA">
                                          <p:cBhvr>
                                            <p:cTn id="141" dur="2000" fill="hold"/>
                                            <p:tgtEl>
                                              <p:spTgt spid="43"/>
                                            </p:tgtEl>
                                            <p:attrNameLst>
                                              <p:attrName>ppt_x</p:attrName>
                                              <p:attrName>ppt_y</p:attrName>
                                            </p:attrNameLst>
                                          </p:cBhvr>
                                          <p:rCtr x="-5430" y="-11458"/>
                                        </p:animMotion>
                                      </p:childTnLst>
                                    </p:cTn>
                                  </p:par>
                                </p:childTnLst>
                              </p:cTn>
                            </p:par>
                            <p:par>
                              <p:cTn id="142" fill="hold">
                                <p:stCondLst>
                                  <p:cond delay="11500"/>
                                </p:stCondLst>
                                <p:childTnLst>
                                  <p:par>
                                    <p:cTn id="143" presetID="10" presetClass="exit" presetSubtype="0" fill="hold" nodeType="afterEffect">
                                      <p:stCondLst>
                                        <p:cond delay="0"/>
                                      </p:stCondLst>
                                      <p:childTnLst>
                                        <p:animEffect transition="out" filter="fade">
                                          <p:cBhvr>
                                            <p:cTn id="144" dur="500"/>
                                            <p:tgtEl>
                                              <p:spTgt spid="44"/>
                                            </p:tgtEl>
                                          </p:cBhvr>
                                        </p:animEffect>
                                        <p:set>
                                          <p:cBhvr>
                                            <p:cTn id="145" dur="1" fill="hold">
                                              <p:stCondLst>
                                                <p:cond delay="499"/>
                                              </p:stCondLst>
                                            </p:cTn>
                                            <p:tgtEl>
                                              <p:spTgt spid="44"/>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39"/>
                                            </p:tgtEl>
                                          </p:cBhvr>
                                        </p:animEffect>
                                        <p:set>
                                          <p:cBhvr>
                                            <p:cTn id="148" dur="1" fill="hold">
                                              <p:stCondLst>
                                                <p:cond delay="499"/>
                                              </p:stCondLst>
                                            </p:cTn>
                                            <p:tgtEl>
                                              <p:spTgt spid="39"/>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0"/>
                                            </p:tgtEl>
                                          </p:cBhvr>
                                        </p:animEffect>
                                        <p:set>
                                          <p:cBhvr>
                                            <p:cTn id="151" dur="1" fill="hold">
                                              <p:stCondLst>
                                                <p:cond delay="499"/>
                                              </p:stCondLst>
                                            </p:cTn>
                                            <p:tgtEl>
                                              <p:spTgt spid="40"/>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43"/>
                                            </p:tgtEl>
                                          </p:cBhvr>
                                        </p:animEffect>
                                        <p:set>
                                          <p:cBhvr>
                                            <p:cTn id="154"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MediaBookmark" delay="0">
                      <p:tgtEl>
                        <p14:bmkTgt spid="13" bmkName="Bookmark 1"/>
                      </p:tgtEl>
                    </p:cond>
                  </p:nextCondLst>
                </p:seq>
              </p:childTnLst>
            </p:cTn>
          </p:par>
        </p:tnLst>
        <p:bldLst>
          <p:bldP spid="7"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000"/>
                                </p:stCondLst>
                                <p:childTnLst>
                                  <p:par>
                                    <p:cTn id="5" presetID="1" presetClass="mediacall" presetSubtype="0" fill="hold" nodeType="afterEffect">
                                      <p:stCondLst>
                                        <p:cond delay="0"/>
                                      </p:stCondLst>
                                      <p:childTnLst>
                                        <p:cmd type="call" cmd="playFrom(0.0)">
                                          <p:cBhvr>
                                            <p:cTn id="6" dur="1250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8" repeatCount="indefinite" fill="hold" display="0">
                      <p:stCondLst>
                        <p:cond delay="indefinite"/>
                      </p:stCondLst>
                      <p:endCondLst>
                        <p:cond evt="onStopAudio" delay="0">
                          <p:tgtEl>
                            <p:sldTgt/>
                          </p:tgtEl>
                        </p:cond>
                      </p:endCondLst>
                    </p:cTn>
                    <p:tgtEl>
                      <p:spTgt spid="13"/>
                    </p:tgtEl>
                  </p:cMediaNode>
                </p:audio>
              </p:childTnLst>
            </p:cTn>
          </p:par>
        </p:tnLst>
        <p:bldLst>
          <p:bldP spid="7" grpId="0" uiExpand="1" build="p"/>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icon message fla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9974" y="695993"/>
            <a:ext cx="1376241" cy="13762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con function fla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84803" y="2250888"/>
            <a:ext cx="2299135" cy="1512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_"/>
          <p:cNvPicPr>
            <a:picLocks noChangeAspect="1"/>
          </p:cNvPicPr>
          <p:nvPr/>
        </p:nvPicPr>
        <p:blipFill>
          <a:blip r:embed="rId5"/>
          <a:stretch>
            <a:fillRect/>
          </a:stretch>
        </p:blipFill>
        <p:spPr>
          <a:xfrm>
            <a:off x="8971968" y="314508"/>
            <a:ext cx="2186839" cy="2139213"/>
          </a:xfrm>
          <a:prstGeom prst="rect">
            <a:avLst/>
          </a:prstGeom>
        </p:spPr>
      </p:pic>
      <p:pic>
        <p:nvPicPr>
          <p:cNvPr id="7" name="Picture 6"/>
          <p:cNvPicPr>
            <a:picLocks noChangeAspect="1"/>
          </p:cNvPicPr>
          <p:nvPr/>
        </p:nvPicPr>
        <p:blipFill>
          <a:blip r:embed="rId6"/>
          <a:stretch>
            <a:fillRect/>
          </a:stretch>
        </p:blipFill>
        <p:spPr>
          <a:xfrm>
            <a:off x="8971968" y="3763288"/>
            <a:ext cx="2189091" cy="2141415"/>
          </a:xfrm>
          <a:prstGeom prst="rect">
            <a:avLst/>
          </a:prstGeom>
        </p:spPr>
      </p:pic>
      <p:pic>
        <p:nvPicPr>
          <p:cNvPr id="9" name="Picture 4___" descr="Image result for icon message flat"/>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88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1069974" y="4145874"/>
            <a:ext cx="1376241" cy="137624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4" idx="3"/>
          </p:cNvCxnSpPr>
          <p:nvPr/>
        </p:nvCxnSpPr>
        <p:spPr>
          <a:xfrm>
            <a:off x="2446215" y="1384114"/>
            <a:ext cx="1924054" cy="866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flipV="1">
            <a:off x="2446215" y="3763288"/>
            <a:ext cx="1938588" cy="1070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5" idx="1"/>
          </p:cNvCxnSpPr>
          <p:nvPr/>
        </p:nvCxnSpPr>
        <p:spPr>
          <a:xfrm flipV="1">
            <a:off x="6557108" y="1384115"/>
            <a:ext cx="2414860" cy="866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7" idx="1"/>
          </p:cNvCxnSpPr>
          <p:nvPr/>
        </p:nvCxnSpPr>
        <p:spPr>
          <a:xfrm>
            <a:off x="6683938" y="3700733"/>
            <a:ext cx="2288030" cy="11332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6893" y="332673"/>
            <a:ext cx="1628068" cy="369332"/>
          </a:xfrm>
          <a:prstGeom prst="rect">
            <a:avLst/>
          </a:prstGeom>
          <a:noFill/>
        </p:spPr>
        <p:txBody>
          <a:bodyPr wrap="square" rtlCol="0">
            <a:spAutoFit/>
          </a:bodyPr>
          <a:lstStyle/>
          <a:p>
            <a:r>
              <a:rPr lang="en-US" b="1" dirty="0" smtClean="0"/>
              <a:t>Hello World</a:t>
            </a:r>
            <a:endParaRPr lang="en-US" b="1" dirty="0"/>
          </a:p>
        </p:txBody>
      </p:sp>
      <p:sp>
        <p:nvSpPr>
          <p:cNvPr id="19" name="TextBox 18"/>
          <p:cNvSpPr txBox="1"/>
          <p:nvPr/>
        </p:nvSpPr>
        <p:spPr>
          <a:xfrm>
            <a:off x="862866" y="3863043"/>
            <a:ext cx="2057755" cy="369332"/>
          </a:xfrm>
          <a:prstGeom prst="rect">
            <a:avLst/>
          </a:prstGeom>
          <a:noFill/>
        </p:spPr>
        <p:txBody>
          <a:bodyPr wrap="square" rtlCol="0">
            <a:spAutoFit/>
          </a:bodyPr>
          <a:lstStyle/>
          <a:p>
            <a:r>
              <a:rPr lang="en-US" b="1" dirty="0" smtClean="0"/>
              <a:t>World Hello You</a:t>
            </a:r>
            <a:endParaRPr lang="en-US" b="1" dirty="0"/>
          </a:p>
        </p:txBody>
      </p:sp>
    </p:spTree>
    <p:extLst>
      <p:ext uri="{BB962C8B-B14F-4D97-AF65-F5344CB8AC3E}">
        <p14:creationId xmlns:p14="http://schemas.microsoft.com/office/powerpoint/2010/main" val="314284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par>
                                <p:cTn id="43" presetID="53" presetClass="entr" presetSubtype="16"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tgtmedia.com/rms/onlineImages/ss_digitalsignature_2014_v0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2275" y="279400"/>
            <a:ext cx="11063709" cy="599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60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igna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38486" y="3457569"/>
            <a:ext cx="2241223" cy="8740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957" y="3454875"/>
            <a:ext cx="7463693" cy="830997"/>
          </a:xfrm>
          <a:prstGeom prst="rect">
            <a:avLst/>
          </a:prstGeom>
          <a:noFill/>
        </p:spPr>
        <p:txBody>
          <a:bodyPr wrap="square" rtlCol="0">
            <a:spAutoFit/>
          </a:bodyPr>
          <a:lstStyle/>
          <a:p>
            <a:r>
              <a:rPr lang="en-US" sz="4800" dirty="0" smtClean="0"/>
              <a:t>Sign( 		    ,Secret Key) =</a:t>
            </a:r>
            <a:endParaRPr lang="en-US" sz="4800" dirty="0"/>
          </a:p>
        </p:txBody>
      </p:sp>
      <p:sp>
        <p:nvSpPr>
          <p:cNvPr id="10" name="TextBox 9"/>
          <p:cNvSpPr txBox="1"/>
          <p:nvPr/>
        </p:nvSpPr>
        <p:spPr>
          <a:xfrm>
            <a:off x="120957" y="5163295"/>
            <a:ext cx="10106026" cy="769441"/>
          </a:xfrm>
          <a:prstGeom prst="rect">
            <a:avLst/>
          </a:prstGeom>
          <a:noFill/>
        </p:spPr>
        <p:txBody>
          <a:bodyPr wrap="square" rtlCol="0">
            <a:spAutoFit/>
          </a:bodyPr>
          <a:lstStyle/>
          <a:p>
            <a:r>
              <a:rPr lang="en-US" sz="4400" dirty="0" smtClean="0"/>
              <a:t>Verify(		      ,			       , Public Key) =</a:t>
            </a:r>
            <a:endParaRPr lang="en-US" sz="4400" dirty="0"/>
          </a:p>
        </p:txBody>
      </p:sp>
      <p:sp>
        <p:nvSpPr>
          <p:cNvPr id="11" name="TextBox 10"/>
          <p:cNvSpPr txBox="1"/>
          <p:nvPr/>
        </p:nvSpPr>
        <p:spPr>
          <a:xfrm>
            <a:off x="9330803" y="5148736"/>
            <a:ext cx="2972774" cy="769441"/>
          </a:xfrm>
          <a:prstGeom prst="rect">
            <a:avLst/>
          </a:prstGeom>
          <a:noFill/>
        </p:spPr>
        <p:txBody>
          <a:bodyPr wrap="square" rtlCol="0">
            <a:spAutoFit/>
          </a:bodyPr>
          <a:lstStyle/>
          <a:p>
            <a:r>
              <a:rPr lang="en-US" sz="4400" dirty="0" smtClean="0">
                <a:solidFill>
                  <a:srgbClr val="00B050"/>
                </a:solidFill>
              </a:rPr>
              <a:t>True</a:t>
            </a:r>
            <a:r>
              <a:rPr lang="en-US" sz="4400" dirty="0" smtClean="0"/>
              <a:t>/</a:t>
            </a:r>
            <a:r>
              <a:rPr lang="en-US" sz="4400" dirty="0" smtClean="0">
                <a:solidFill>
                  <a:srgbClr val="FF0000"/>
                </a:solidFill>
              </a:rPr>
              <a:t>False</a:t>
            </a:r>
            <a:endParaRPr lang="en-US" sz="4400" dirty="0">
              <a:solidFill>
                <a:srgbClr val="FF0000"/>
              </a:solidFill>
            </a:endParaRPr>
          </a:p>
        </p:txBody>
      </p:sp>
      <p:pic>
        <p:nvPicPr>
          <p:cNvPr id="2056" name="Picture 8" descr="Image result for icon binary fla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9408" y="1067200"/>
            <a:ext cx="1600567" cy="1600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_" descr="Image result for Signa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00841" y="5144657"/>
            <a:ext cx="2241223" cy="87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__" descr="Image result for Signa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9079" y="115787"/>
            <a:ext cx="2241223" cy="8740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___" descr="Image result for Signa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14527" y="125782"/>
            <a:ext cx="2241223" cy="874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__" descr="Image result for icon message fla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34912" y="1172331"/>
            <a:ext cx="1376241" cy="13762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20957" y="1350461"/>
            <a:ext cx="8198450" cy="830997"/>
          </a:xfrm>
          <a:prstGeom prst="rect">
            <a:avLst/>
          </a:prstGeom>
          <a:noFill/>
        </p:spPr>
        <p:txBody>
          <a:bodyPr wrap="square" rtlCol="0">
            <a:spAutoFit/>
          </a:bodyPr>
          <a:lstStyle/>
          <a:p>
            <a:r>
              <a:rPr lang="en-US" sz="4800" dirty="0" smtClean="0"/>
              <a:t>Sign( 		   , Secret Key) =</a:t>
            </a:r>
            <a:endParaRPr lang="en-US" sz="4800" dirty="0"/>
          </a:p>
        </p:txBody>
      </p:sp>
      <p:pic>
        <p:nvPicPr>
          <p:cNvPr id="19" name="Picture 4___" descr="Image result for icon message flat"/>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88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1639267" y="1170562"/>
            <a:ext cx="1376241" cy="1376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____"/>
          <p:cNvPicPr>
            <a:picLocks noChangeAspect="1"/>
          </p:cNvPicPr>
          <p:nvPr/>
        </p:nvPicPr>
        <p:blipFill>
          <a:blip r:embed="rId8"/>
          <a:stretch>
            <a:fillRect/>
          </a:stretch>
        </p:blipFill>
        <p:spPr>
          <a:xfrm>
            <a:off x="6980364" y="1024905"/>
            <a:ext cx="1740810" cy="1677965"/>
          </a:xfrm>
          <a:prstGeom prst="rect">
            <a:avLst/>
          </a:prstGeom>
        </p:spPr>
      </p:pic>
      <p:pic>
        <p:nvPicPr>
          <p:cNvPr id="20" name="Picture 4_____" descr="Image result for icon message flat"/>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88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1716552" y="3219315"/>
            <a:ext cx="1376241" cy="13762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______" descr="Image result for icon message flat"/>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88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1957676" y="4870262"/>
            <a:ext cx="1376241" cy="1376241"/>
          </a:xfrm>
          <a:prstGeom prst="rect">
            <a:avLst/>
          </a:prstGeom>
          <a:noFill/>
          <a:extLst>
            <a:ext uri="{909E8E84-426E-40DD-AFC4-6F175D3DCCD1}">
              <a14:hiddenFill xmlns:a14="http://schemas.microsoft.com/office/drawing/2010/main">
                <a:solidFill>
                  <a:srgbClr val="FFFFFF"/>
                </a:solidFill>
              </a14:hiddenFill>
            </a:ext>
          </a:extLst>
        </p:spPr>
      </p:pic>
      <p:sp>
        <p:nvSpPr>
          <p:cNvPr id="2" name="Not Equal 1"/>
          <p:cNvSpPr/>
          <p:nvPr/>
        </p:nvSpPr>
        <p:spPr>
          <a:xfrm>
            <a:off x="8968924" y="1536276"/>
            <a:ext cx="1169053" cy="582472"/>
          </a:xfrm>
          <a:prstGeom prst="mathNot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68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50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500"/>
                                        <p:tgtEl>
                                          <p:spTgt spid="205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75E-6 4.44444E-6 L 0.26484 -0.00463 " pathEditMode="relative" rAng="0" ptsTypes="AA">
                                      <p:cBhvr>
                                        <p:cTn id="22" dur="2000" fill="hold"/>
                                        <p:tgtEl>
                                          <p:spTgt spid="15"/>
                                        </p:tgtEl>
                                        <p:attrNameLst>
                                          <p:attrName>ppt_x</p:attrName>
                                          <p:attrName>ppt_y</p:attrName>
                                        </p:attrNameLst>
                                      </p:cBhvr>
                                      <p:rCtr x="13242" y="-231"/>
                                    </p:animMotion>
                                  </p:childTnLst>
                                </p:cTn>
                              </p:par>
                              <p:par>
                                <p:cTn id="23" presetID="42" presetClass="path" presetSubtype="0" accel="50000" decel="50000" fill="hold" nodeType="withEffect">
                                  <p:stCondLst>
                                    <p:cond delay="0"/>
                                  </p:stCondLst>
                                  <p:childTnLst>
                                    <p:animMotion origin="layout" path="M 3.75E-6 -2.22222E-6 L 0.28463 -0.00671 " pathEditMode="relative" rAng="0" ptsTypes="AA">
                                      <p:cBhvr>
                                        <p:cTn id="24" dur="2000" fill="hold"/>
                                        <p:tgtEl>
                                          <p:spTgt spid="2056"/>
                                        </p:tgtEl>
                                        <p:attrNameLst>
                                          <p:attrName>ppt_x</p:attrName>
                                          <p:attrName>ppt_y</p:attrName>
                                        </p:attrNameLst>
                                      </p:cBhvr>
                                      <p:rCtr x="14232" y="-347"/>
                                    </p:animMotion>
                                  </p:childTnLst>
                                </p:cTn>
                              </p:par>
                              <p:par>
                                <p:cTn id="25" presetID="10" presetClass="exit" presetSubtype="0" fill="hold" nodeType="with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500"/>
                            </p:stCondLst>
                            <p:childTnLst>
                              <p:par>
                                <p:cTn id="33" presetID="10" presetClass="entr" presetSubtype="0" fill="hold" nodeType="after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500"/>
                            </p:stCondLst>
                            <p:childTnLst>
                              <p:par>
                                <p:cTn id="40" presetID="22" presetClass="entr" presetSubtype="4"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050"/>
                                        </p:tgtEl>
                                        <p:attrNameLst>
                                          <p:attrName>style.visibility</p:attrName>
                                        </p:attrNameLst>
                                      </p:cBhvr>
                                      <p:to>
                                        <p:strVal val="visible"/>
                                      </p:to>
                                    </p:set>
                                    <p:animEffect transition="in" filter="fade">
                                      <p:cBhvr>
                                        <p:cTn id="55" dur="500"/>
                                        <p:tgtEl>
                                          <p:spTgt spid="20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8"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icon person fl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6844" y="490035"/>
            <a:ext cx="1265115" cy="12651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con person fla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29933" y="4869889"/>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con person fla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277148" y="4869889"/>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lated imag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929933" y="490035"/>
            <a:ext cx="1264505" cy="12645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3200" y="289169"/>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 name="TextBox 2"/>
          <p:cNvSpPr txBox="1"/>
          <p:nvPr/>
        </p:nvSpPr>
        <p:spPr>
          <a:xfrm>
            <a:off x="203200" y="330987"/>
            <a:ext cx="3587261" cy="369332"/>
          </a:xfrm>
          <a:prstGeom prst="rect">
            <a:avLst/>
          </a:prstGeom>
          <a:noFill/>
        </p:spPr>
        <p:txBody>
          <a:bodyPr wrap="square" rtlCol="0">
            <a:spAutoFit/>
          </a:bodyPr>
          <a:lstStyle/>
          <a:p>
            <a:pPr algn="ctr"/>
            <a:r>
              <a:rPr lang="en-US" b="1" dirty="0" smtClean="0"/>
              <a:t>Ledger</a:t>
            </a:r>
            <a:endParaRPr lang="en-US" b="1" dirty="0"/>
          </a:p>
        </p:txBody>
      </p:sp>
      <p:cxnSp>
        <p:nvCxnSpPr>
          <p:cNvPr id="6" name="Straight Connector 5"/>
          <p:cNvCxnSpPr/>
          <p:nvPr/>
        </p:nvCxnSpPr>
        <p:spPr>
          <a:xfrm>
            <a:off x="203200" y="742136"/>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9508" y="875323"/>
            <a:ext cx="3329354" cy="2585323"/>
          </a:xfrm>
          <a:prstGeom prst="rect">
            <a:avLst/>
          </a:prstGeom>
          <a:noFill/>
        </p:spPr>
        <p:txBody>
          <a:bodyPr wrap="square" rtlCol="0">
            <a:spAutoFit/>
          </a:bodyPr>
          <a:lstStyle/>
          <a:p>
            <a:r>
              <a:rPr lang="en-US" dirty="0" smtClean="0"/>
              <a:t>Alice pays Bob 50$.</a:t>
            </a:r>
          </a:p>
          <a:p>
            <a:endParaRPr lang="en-US" dirty="0"/>
          </a:p>
          <a:p>
            <a:r>
              <a:rPr lang="en-US" dirty="0" smtClean="0"/>
              <a:t>Bob pays Charlie 10$.</a:t>
            </a:r>
          </a:p>
          <a:p>
            <a:endParaRPr lang="en-US" dirty="0"/>
          </a:p>
          <a:p>
            <a:r>
              <a:rPr lang="en-US" dirty="0" smtClean="0"/>
              <a:t>Eve pays Alice 30$.</a:t>
            </a:r>
          </a:p>
          <a:p>
            <a:endParaRPr lang="en-US" dirty="0"/>
          </a:p>
          <a:p>
            <a:r>
              <a:rPr lang="en-US" dirty="0" smtClean="0"/>
              <a:t>Eve pays Charlie 40$.</a:t>
            </a:r>
          </a:p>
          <a:p>
            <a:endParaRPr lang="en-US" dirty="0"/>
          </a:p>
          <a:p>
            <a:r>
              <a:rPr lang="en-US" dirty="0" smtClean="0"/>
              <a:t>….</a:t>
            </a:r>
            <a:endParaRPr lang="en-US" dirty="0"/>
          </a:p>
        </p:txBody>
      </p:sp>
      <p:pic>
        <p:nvPicPr>
          <p:cNvPr id="1030" name="Picture 6"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43384" y="875323"/>
            <a:ext cx="945478" cy="4040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gnature"/>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743384" y="1339683"/>
            <a:ext cx="674284" cy="4625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645960" y="1920670"/>
            <a:ext cx="869131" cy="4345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_" descr="Image result for Signature"/>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817874" y="2571343"/>
            <a:ext cx="525301" cy="1920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Image result for icon ledger flat"/>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t="14063" b="14055"/>
          <a:stretch/>
        </p:blipFill>
        <p:spPr bwMode="auto">
          <a:xfrm>
            <a:off x="6174154" y="2188308"/>
            <a:ext cx="3120414" cy="22430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____" descr="Image result for icon ledger flat"/>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t="14063" b="14055"/>
          <a:stretch/>
        </p:blipFill>
        <p:spPr bwMode="auto">
          <a:xfrm>
            <a:off x="6184469" y="2194674"/>
            <a:ext cx="3120414" cy="2243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___" descr="Image result for icon ledger flat"/>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t="14063" b="14055"/>
          <a:stretch/>
        </p:blipFill>
        <p:spPr bwMode="auto">
          <a:xfrm>
            <a:off x="6184469" y="2201040"/>
            <a:ext cx="3120414" cy="22430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__" descr="Image result for icon ledger flat"/>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t="14063" b="14055"/>
          <a:stretch/>
        </p:blipFill>
        <p:spPr bwMode="auto">
          <a:xfrm>
            <a:off x="6174154" y="2188307"/>
            <a:ext cx="3120414" cy="224301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_" descr="Image result for icon ledger flat"/>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t="14063" b="14055"/>
          <a:stretch/>
        </p:blipFill>
        <p:spPr bwMode="auto">
          <a:xfrm>
            <a:off x="6174154" y="2188306"/>
            <a:ext cx="3120414" cy="224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 calcmode="lin" valueType="num">
                                      <p:cBhvr additive="base">
                                        <p:cTn id="1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 calcmode="lin" valueType="num">
                                      <p:cBhvr additive="base">
                                        <p:cTn id="22"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 calcmode="lin" valueType="num">
                                      <p:cBhvr additive="base">
                                        <p:cTn id="2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wipe(left)">
                                      <p:cBhvr>
                                        <p:cTn id="33" dur="500"/>
                                        <p:tgtEl>
                                          <p:spTgt spid="1030"/>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wipe(left)">
                                      <p:cBhvr>
                                        <p:cTn id="37" dur="500"/>
                                        <p:tgtEl>
                                          <p:spTgt spid="1032"/>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wipe(left)">
                                      <p:cBhvr>
                                        <p:cTn id="41" dur="500"/>
                                        <p:tgtEl>
                                          <p:spTgt spid="1034"/>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2000"/>
                            </p:stCondLst>
                            <p:childTnLst>
                              <p:par>
                                <p:cTn id="47" presetID="6" presetClass="emph" presetSubtype="0" fill="hold" nodeType="afterEffect">
                                  <p:stCondLst>
                                    <p:cond delay="0"/>
                                  </p:stCondLst>
                                  <p:childTnLst>
                                    <p:animScale>
                                      <p:cBhvr>
                                        <p:cTn id="48" dur="1500" fill="hold"/>
                                        <p:tgtEl>
                                          <p:spTgt spid="1050"/>
                                        </p:tgtEl>
                                      </p:cBhvr>
                                      <p:by x="25000" y="25000"/>
                                    </p:animScale>
                                  </p:childTnLst>
                                </p:cTn>
                              </p:par>
                              <p:par>
                                <p:cTn id="49" presetID="42" presetClass="path" presetSubtype="0" accel="50000" decel="50000" fill="hold" nodeType="withEffect">
                                  <p:stCondLst>
                                    <p:cond delay="0"/>
                                  </p:stCondLst>
                                  <p:childTnLst>
                                    <p:animMotion origin="layout" path="M 5E-6 2.59259E-6 L -0.17982 -0.24074 " pathEditMode="relative" rAng="0" ptsTypes="AA">
                                      <p:cBhvr>
                                        <p:cTn id="50" dur="2000" fill="hold"/>
                                        <p:tgtEl>
                                          <p:spTgt spid="1050"/>
                                        </p:tgtEl>
                                        <p:attrNameLst>
                                          <p:attrName>ppt_x</p:attrName>
                                          <p:attrName>ppt_y</p:attrName>
                                        </p:attrNameLst>
                                      </p:cBhvr>
                                      <p:rCtr x="-8997" y="-12037"/>
                                    </p:animMotion>
                                  </p:childTnLst>
                                </p:cTn>
                              </p:par>
                            </p:childTnLst>
                          </p:cTn>
                        </p:par>
                        <p:par>
                          <p:cTn id="51" fill="hold">
                            <p:stCondLst>
                              <p:cond delay="4000"/>
                            </p:stCondLst>
                            <p:childTnLst>
                              <p:par>
                                <p:cTn id="52" presetID="6" presetClass="emph" presetSubtype="0" fill="hold" nodeType="afterEffect">
                                  <p:stCondLst>
                                    <p:cond delay="0"/>
                                  </p:stCondLst>
                                  <p:childTnLst>
                                    <p:animScale>
                                      <p:cBhvr>
                                        <p:cTn id="53" dur="1500" fill="hold"/>
                                        <p:tgtEl>
                                          <p:spTgt spid="19"/>
                                        </p:tgtEl>
                                      </p:cBhvr>
                                      <p:by x="25000" y="25000"/>
                                    </p:animScale>
                                  </p:childTnLst>
                                </p:cTn>
                              </p:par>
                              <p:par>
                                <p:cTn id="54" presetID="42" presetClass="path" presetSubtype="0" accel="50000" decel="50000" fill="hold" nodeType="withEffect">
                                  <p:stCondLst>
                                    <p:cond delay="0"/>
                                  </p:stCondLst>
                                  <p:childTnLst>
                                    <p:animMotion origin="layout" path="M 5E-6 2.59259E-6 L 0.18008 -0.25162 " pathEditMode="relative" rAng="0" ptsTypes="AA">
                                      <p:cBhvr>
                                        <p:cTn id="55" dur="2000" fill="hold"/>
                                        <p:tgtEl>
                                          <p:spTgt spid="19"/>
                                        </p:tgtEl>
                                        <p:attrNameLst>
                                          <p:attrName>ppt_x</p:attrName>
                                          <p:attrName>ppt_y</p:attrName>
                                        </p:attrNameLst>
                                      </p:cBhvr>
                                      <p:rCtr x="8997" y="-12593"/>
                                    </p:animMotion>
                                  </p:childTnLst>
                                </p:cTn>
                              </p:par>
                            </p:childTnLst>
                          </p:cTn>
                        </p:par>
                        <p:par>
                          <p:cTn id="56" fill="hold">
                            <p:stCondLst>
                              <p:cond delay="6000"/>
                            </p:stCondLst>
                            <p:childTnLst>
                              <p:par>
                                <p:cTn id="57" presetID="6" presetClass="emph" presetSubtype="0" fill="hold" nodeType="afterEffect">
                                  <p:stCondLst>
                                    <p:cond delay="0"/>
                                  </p:stCondLst>
                                  <p:childTnLst>
                                    <p:animScale>
                                      <p:cBhvr>
                                        <p:cTn id="58" dur="1500" fill="hold"/>
                                        <p:tgtEl>
                                          <p:spTgt spid="21"/>
                                        </p:tgtEl>
                                      </p:cBhvr>
                                      <p:by x="25000" y="25000"/>
                                    </p:animScale>
                                  </p:childTnLst>
                                </p:cTn>
                              </p:par>
                              <p:par>
                                <p:cTn id="59" presetID="42" presetClass="path" presetSubtype="0" accel="50000" decel="50000" fill="hold" nodeType="withEffect">
                                  <p:stCondLst>
                                    <p:cond delay="0"/>
                                  </p:stCondLst>
                                  <p:childTnLst>
                                    <p:animMotion origin="layout" path="M 3.75E-6 7.40741E-7 L -0.17982 0.28958 " pathEditMode="relative" rAng="0" ptsTypes="AA">
                                      <p:cBhvr>
                                        <p:cTn id="60" dur="2000" fill="hold"/>
                                        <p:tgtEl>
                                          <p:spTgt spid="21"/>
                                        </p:tgtEl>
                                        <p:attrNameLst>
                                          <p:attrName>ppt_x</p:attrName>
                                          <p:attrName>ppt_y</p:attrName>
                                        </p:attrNameLst>
                                      </p:cBhvr>
                                      <p:rCtr x="-8997" y="14468"/>
                                    </p:animMotion>
                                  </p:childTnLst>
                                </p:cTn>
                              </p:par>
                            </p:childTnLst>
                          </p:cTn>
                        </p:par>
                        <p:par>
                          <p:cTn id="61" fill="hold">
                            <p:stCondLst>
                              <p:cond delay="8000"/>
                            </p:stCondLst>
                            <p:childTnLst>
                              <p:par>
                                <p:cTn id="62" presetID="6" presetClass="emph" presetSubtype="0" fill="hold" nodeType="afterEffect">
                                  <p:stCondLst>
                                    <p:cond delay="0"/>
                                  </p:stCondLst>
                                  <p:childTnLst>
                                    <p:animScale>
                                      <p:cBhvr>
                                        <p:cTn id="63" dur="1500" fill="hold"/>
                                        <p:tgtEl>
                                          <p:spTgt spid="22"/>
                                        </p:tgtEl>
                                      </p:cBhvr>
                                      <p:by x="25000" y="25000"/>
                                    </p:animScale>
                                  </p:childTnLst>
                                </p:cTn>
                              </p:par>
                              <p:par>
                                <p:cTn id="64" presetID="42" presetClass="path" presetSubtype="0" accel="50000" decel="50000" fill="hold" nodeType="withEffect">
                                  <p:stCondLst>
                                    <p:cond delay="0"/>
                                  </p:stCondLst>
                                  <p:childTnLst>
                                    <p:animMotion origin="layout" path="M 3.75E-6 -3.33333E-6 L 0.18007 0.2919 " pathEditMode="relative" rAng="0" ptsTypes="AA">
                                      <p:cBhvr>
                                        <p:cTn id="65" dur="2000" fill="hold"/>
                                        <p:tgtEl>
                                          <p:spTgt spid="22"/>
                                        </p:tgtEl>
                                        <p:attrNameLst>
                                          <p:attrName>ppt_x</p:attrName>
                                          <p:attrName>ppt_y</p:attrName>
                                        </p:attrNameLst>
                                      </p:cBhvr>
                                      <p:rCtr x="8997" y="14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2" name="Group 1061"/>
          <p:cNvGrpSpPr/>
          <p:nvPr/>
        </p:nvGrpSpPr>
        <p:grpSpPr>
          <a:xfrm>
            <a:off x="6275646" y="375139"/>
            <a:ext cx="3587262" cy="3430954"/>
            <a:chOff x="6408502" y="375138"/>
            <a:chExt cx="3587262" cy="5947508"/>
          </a:xfrm>
        </p:grpSpPr>
        <p:sp>
          <p:nvSpPr>
            <p:cNvPr id="101" name="Rectangle 100"/>
            <p:cNvSpPr/>
            <p:nvPr/>
          </p:nvSpPr>
          <p:spPr>
            <a:xfrm>
              <a:off x="6408502" y="375138"/>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2" name="TextBox 101"/>
            <p:cNvSpPr txBox="1"/>
            <p:nvPr/>
          </p:nvSpPr>
          <p:spPr>
            <a:xfrm>
              <a:off x="6423941" y="416957"/>
              <a:ext cx="3566281" cy="640232"/>
            </a:xfrm>
            <a:prstGeom prst="rect">
              <a:avLst/>
            </a:prstGeom>
            <a:noFill/>
          </p:spPr>
          <p:txBody>
            <a:bodyPr wrap="square" rtlCol="0">
              <a:spAutoFit/>
            </a:bodyPr>
            <a:lstStyle/>
            <a:p>
              <a:pPr algn="ctr"/>
              <a:r>
                <a:rPr lang="en-US" b="1" dirty="0" smtClean="0"/>
                <a:t>Block #70509</a:t>
              </a:r>
              <a:endParaRPr lang="en-US" b="1" dirty="0"/>
            </a:p>
          </p:txBody>
        </p:sp>
        <p:cxnSp>
          <p:nvCxnSpPr>
            <p:cNvPr id="103" name="Straight Connector 102"/>
            <p:cNvCxnSpPr/>
            <p:nvPr/>
          </p:nvCxnSpPr>
          <p:spPr>
            <a:xfrm>
              <a:off x="6408502" y="998035"/>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408502" y="5663574"/>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5" name="Group 1084"/>
          <p:cNvGrpSpPr/>
          <p:nvPr/>
        </p:nvGrpSpPr>
        <p:grpSpPr>
          <a:xfrm>
            <a:off x="3560398" y="4538189"/>
            <a:ext cx="1708084" cy="1587900"/>
            <a:chOff x="3560398" y="4538189"/>
            <a:chExt cx="1708084" cy="1587900"/>
          </a:xfrm>
        </p:grpSpPr>
        <p:pic>
          <p:nvPicPr>
            <p:cNvPr id="15" name="Picture 14" descr="Image result for icon person fl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60398" y="4538189"/>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____" descr="Image result for icon ledger flat"/>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4063" b="14055"/>
            <a:stretch/>
          </p:blipFill>
          <p:spPr bwMode="auto">
            <a:xfrm>
              <a:off x="4389679" y="5494388"/>
              <a:ext cx="878803" cy="6317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4" name="Group 1083"/>
          <p:cNvGrpSpPr/>
          <p:nvPr/>
        </p:nvGrpSpPr>
        <p:grpSpPr>
          <a:xfrm>
            <a:off x="244715" y="4549458"/>
            <a:ext cx="1703905" cy="1580355"/>
            <a:chOff x="244715" y="4549458"/>
            <a:chExt cx="1703905" cy="1580355"/>
          </a:xfrm>
        </p:grpSpPr>
        <p:pic>
          <p:nvPicPr>
            <p:cNvPr id="16" name="Picture 20" descr="Image result for icon person flat"/>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4715" y="4549458"/>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__" descr="Image result for icon ledger flat"/>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4063" b="14055"/>
            <a:stretch/>
          </p:blipFill>
          <p:spPr bwMode="auto">
            <a:xfrm>
              <a:off x="1069817" y="5498112"/>
              <a:ext cx="878803" cy="6317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3" name="Group 1082"/>
          <p:cNvGrpSpPr/>
          <p:nvPr/>
        </p:nvGrpSpPr>
        <p:grpSpPr>
          <a:xfrm>
            <a:off x="3560398" y="903470"/>
            <a:ext cx="1703906" cy="1580354"/>
            <a:chOff x="3560398" y="903470"/>
            <a:chExt cx="1703906" cy="1580354"/>
          </a:xfrm>
        </p:grpSpPr>
        <p:pic>
          <p:nvPicPr>
            <p:cNvPr id="17" name="Picture 22" descr="Related image"/>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60398" y="903470"/>
              <a:ext cx="1264505" cy="12645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___" descr="Image result for icon ledger flat"/>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4063" b="14055"/>
            <a:stretch/>
          </p:blipFill>
          <p:spPr bwMode="auto">
            <a:xfrm>
              <a:off x="4385501" y="1852123"/>
              <a:ext cx="878803" cy="6317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p:cNvGrpSpPr/>
          <p:nvPr/>
        </p:nvGrpSpPr>
        <p:grpSpPr>
          <a:xfrm>
            <a:off x="6269973" y="376692"/>
            <a:ext cx="3587262" cy="3430954"/>
            <a:chOff x="1797106" y="375139"/>
            <a:chExt cx="3587262" cy="3430954"/>
          </a:xfrm>
        </p:grpSpPr>
        <p:grpSp>
          <p:nvGrpSpPr>
            <p:cNvPr id="158" name="Group 157"/>
            <p:cNvGrpSpPr/>
            <p:nvPr/>
          </p:nvGrpSpPr>
          <p:grpSpPr>
            <a:xfrm>
              <a:off x="1797106" y="375139"/>
              <a:ext cx="3587262" cy="3430954"/>
              <a:chOff x="6408502" y="375138"/>
              <a:chExt cx="3587262" cy="5947508"/>
            </a:xfrm>
          </p:grpSpPr>
          <p:sp>
            <p:nvSpPr>
              <p:cNvPr id="169" name="Rectangle 168"/>
              <p:cNvSpPr/>
              <p:nvPr/>
            </p:nvSpPr>
            <p:spPr>
              <a:xfrm>
                <a:off x="6408502" y="375138"/>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70" name="TextBox 169"/>
              <p:cNvSpPr txBox="1"/>
              <p:nvPr/>
            </p:nvSpPr>
            <p:spPr>
              <a:xfrm>
                <a:off x="6429483" y="416957"/>
                <a:ext cx="3566281" cy="640232"/>
              </a:xfrm>
              <a:prstGeom prst="rect">
                <a:avLst/>
              </a:prstGeom>
              <a:noFill/>
            </p:spPr>
            <p:txBody>
              <a:bodyPr wrap="square" rtlCol="0">
                <a:spAutoFit/>
              </a:bodyPr>
              <a:lstStyle/>
              <a:p>
                <a:pPr algn="ctr"/>
                <a:r>
                  <a:rPr lang="en-US" b="1" dirty="0"/>
                  <a:t>Block #70509</a:t>
                </a:r>
              </a:p>
            </p:txBody>
          </p:sp>
          <p:cxnSp>
            <p:nvCxnSpPr>
              <p:cNvPr id="171" name="Straight Connector 170"/>
              <p:cNvCxnSpPr/>
              <p:nvPr/>
            </p:nvCxnSpPr>
            <p:spPr>
              <a:xfrm>
                <a:off x="6408502" y="998035"/>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408502" y="5663574"/>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9" name="Picture 2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5389" y="226951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796973"/>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346316"/>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_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38834" y="90720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1131" y="3486838"/>
              <a:ext cx="2679210" cy="258309"/>
            </a:xfrm>
            <a:prstGeom prst="rect">
              <a:avLst/>
            </a:prstGeom>
          </p:spPr>
        </p:pic>
        <p:pic>
          <p:nvPicPr>
            <p:cNvPr id="164" name="Picture 163"/>
            <p:cNvPicPr>
              <a:picLocks noChangeAspect="1"/>
            </p:cNvPicPr>
            <p:nvPr/>
          </p:nvPicPr>
          <p:blipFill>
            <a:blip r:embed="rId9"/>
            <a:stretch>
              <a:fillRect/>
            </a:stretch>
          </p:blipFill>
          <p:spPr>
            <a:xfrm>
              <a:off x="2249439" y="3487972"/>
              <a:ext cx="2676525" cy="257175"/>
            </a:xfrm>
            <a:prstGeom prst="rect">
              <a:avLst/>
            </a:prstGeom>
          </p:spPr>
        </p:pic>
        <p:sp>
          <p:nvSpPr>
            <p:cNvPr id="165" name="TextBox 164"/>
            <p:cNvSpPr txBox="1"/>
            <p:nvPr/>
          </p:nvSpPr>
          <p:spPr>
            <a:xfrm>
              <a:off x="2055865" y="907207"/>
              <a:ext cx="1952995" cy="338554"/>
            </a:xfrm>
            <a:prstGeom prst="rect">
              <a:avLst/>
            </a:prstGeom>
            <a:noFill/>
          </p:spPr>
          <p:txBody>
            <a:bodyPr wrap="square" rtlCol="0">
              <a:spAutoFit/>
            </a:bodyPr>
            <a:lstStyle/>
            <a:p>
              <a:r>
                <a:rPr lang="en-US" sz="1600" dirty="0" smtClean="0"/>
                <a:t>Bob pays Alice 10$</a:t>
              </a:r>
              <a:endParaRPr lang="en-US" sz="1600" dirty="0"/>
            </a:p>
          </p:txBody>
        </p:sp>
        <p:sp>
          <p:nvSpPr>
            <p:cNvPr id="166" name="TextBox 165"/>
            <p:cNvSpPr txBox="1"/>
            <p:nvPr/>
          </p:nvSpPr>
          <p:spPr>
            <a:xfrm>
              <a:off x="1953358" y="2282669"/>
              <a:ext cx="2280290" cy="338554"/>
            </a:xfrm>
            <a:prstGeom prst="rect">
              <a:avLst/>
            </a:prstGeom>
            <a:noFill/>
          </p:spPr>
          <p:txBody>
            <a:bodyPr wrap="square" rtlCol="0">
              <a:spAutoFit/>
            </a:bodyPr>
            <a:lstStyle/>
            <a:p>
              <a:r>
                <a:rPr lang="en-US" sz="1600" dirty="0" smtClean="0"/>
                <a:t>Alice pays Charlie 15$</a:t>
              </a:r>
              <a:endParaRPr lang="en-US" sz="1600" dirty="0"/>
            </a:p>
          </p:txBody>
        </p:sp>
        <p:sp>
          <p:nvSpPr>
            <p:cNvPr id="167" name="TextBox 166"/>
            <p:cNvSpPr txBox="1"/>
            <p:nvPr/>
          </p:nvSpPr>
          <p:spPr>
            <a:xfrm>
              <a:off x="2047942" y="1795978"/>
              <a:ext cx="2249342" cy="338554"/>
            </a:xfrm>
            <a:prstGeom prst="rect">
              <a:avLst/>
            </a:prstGeom>
            <a:noFill/>
          </p:spPr>
          <p:txBody>
            <a:bodyPr wrap="square" rtlCol="0">
              <a:spAutoFit/>
            </a:bodyPr>
            <a:lstStyle/>
            <a:p>
              <a:r>
                <a:rPr lang="en-US" sz="1600" dirty="0" smtClean="0"/>
                <a:t>Eve pays Charlie 20$</a:t>
              </a:r>
              <a:endParaRPr lang="en-US" sz="1600" dirty="0"/>
            </a:p>
          </p:txBody>
        </p:sp>
        <p:sp>
          <p:nvSpPr>
            <p:cNvPr id="168" name="TextBox 167"/>
            <p:cNvSpPr txBox="1"/>
            <p:nvPr/>
          </p:nvSpPr>
          <p:spPr>
            <a:xfrm>
              <a:off x="2055865" y="1365562"/>
              <a:ext cx="2249342" cy="338554"/>
            </a:xfrm>
            <a:prstGeom prst="rect">
              <a:avLst/>
            </a:prstGeom>
            <a:noFill/>
          </p:spPr>
          <p:txBody>
            <a:bodyPr wrap="square" rtlCol="0">
              <a:spAutoFit/>
            </a:bodyPr>
            <a:lstStyle/>
            <a:p>
              <a:r>
                <a:rPr lang="en-US" sz="1600" dirty="0" smtClean="0"/>
                <a:t>Charlie pay Bob 5$</a:t>
              </a:r>
              <a:endParaRPr lang="en-US" sz="1600" dirty="0"/>
            </a:p>
          </p:txBody>
        </p:sp>
      </p:grpSp>
      <p:pic>
        <p:nvPicPr>
          <p:cNvPr id="1026" name="Picture 2" descr="Image result for icon mine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3821" y="123092"/>
            <a:ext cx="1006598" cy="10065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_" descr="Image result for icon mine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3821" y="1535723"/>
            <a:ext cx="1006598" cy="1006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__" descr="Image result for icon mine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3821" y="2896577"/>
            <a:ext cx="1006598" cy="10065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___" descr="Image result for icon mine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3821" y="4257431"/>
            <a:ext cx="1006598" cy="10065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____" descr="Image result for icon miner fla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3821" y="5670062"/>
            <a:ext cx="1006598" cy="100659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https://im4.ezgif.com/tmp/ezgif-4-e66137e84a.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2" descr="Image result for icon person flat"/>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44715" y="908462"/>
            <a:ext cx="1265115" cy="12651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_" descr="Image result for icon ledger flat"/>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14063" b="14055"/>
          <a:stretch/>
        </p:blipFill>
        <p:spPr bwMode="auto">
          <a:xfrm>
            <a:off x="1069818" y="1852124"/>
            <a:ext cx="878803" cy="631701"/>
          </a:xfrm>
          <a:prstGeom prst="rect">
            <a:avLst/>
          </a:prstGeom>
          <a:noFill/>
          <a:extLst>
            <a:ext uri="{909E8E84-426E-40DD-AFC4-6F175D3DCCD1}">
              <a14:hiddenFill xmlns:a14="http://schemas.microsoft.com/office/drawing/2010/main">
                <a:solidFill>
                  <a:srgbClr val="FFFFFF"/>
                </a:solidFill>
              </a14:hiddenFill>
            </a:ext>
          </a:extLst>
        </p:spPr>
      </p:pic>
      <p:sp>
        <p:nvSpPr>
          <p:cNvPr id="1063" name="TextBox 1062"/>
          <p:cNvSpPr txBox="1"/>
          <p:nvPr/>
        </p:nvSpPr>
        <p:spPr>
          <a:xfrm>
            <a:off x="93319" y="544459"/>
            <a:ext cx="1952995" cy="338554"/>
          </a:xfrm>
          <a:prstGeom prst="rect">
            <a:avLst/>
          </a:prstGeom>
          <a:noFill/>
        </p:spPr>
        <p:txBody>
          <a:bodyPr wrap="square" rtlCol="0">
            <a:spAutoFit/>
          </a:bodyPr>
          <a:lstStyle/>
          <a:p>
            <a:r>
              <a:rPr lang="en-US" sz="1600" dirty="0" smtClean="0"/>
              <a:t>Bob pays Alice 10$</a:t>
            </a:r>
            <a:endParaRPr lang="en-US" sz="1600" dirty="0"/>
          </a:p>
        </p:txBody>
      </p:sp>
      <p:sp>
        <p:nvSpPr>
          <p:cNvPr id="109" name="TextBox 108"/>
          <p:cNvSpPr txBox="1"/>
          <p:nvPr/>
        </p:nvSpPr>
        <p:spPr>
          <a:xfrm>
            <a:off x="3304681" y="6126089"/>
            <a:ext cx="2290056" cy="338554"/>
          </a:xfrm>
          <a:prstGeom prst="rect">
            <a:avLst/>
          </a:prstGeom>
          <a:noFill/>
        </p:spPr>
        <p:txBody>
          <a:bodyPr wrap="square" rtlCol="0">
            <a:spAutoFit/>
          </a:bodyPr>
          <a:lstStyle/>
          <a:p>
            <a:r>
              <a:rPr lang="en-US" sz="1600" dirty="0" smtClean="0"/>
              <a:t>Alice pays Charlie 15$</a:t>
            </a:r>
            <a:endParaRPr lang="en-US" sz="1600" dirty="0"/>
          </a:p>
        </p:txBody>
      </p:sp>
      <p:sp>
        <p:nvSpPr>
          <p:cNvPr id="110" name="TextBox 109"/>
          <p:cNvSpPr txBox="1"/>
          <p:nvPr/>
        </p:nvSpPr>
        <p:spPr>
          <a:xfrm>
            <a:off x="142427" y="6126089"/>
            <a:ext cx="2249342" cy="338554"/>
          </a:xfrm>
          <a:prstGeom prst="rect">
            <a:avLst/>
          </a:prstGeom>
          <a:noFill/>
        </p:spPr>
        <p:txBody>
          <a:bodyPr wrap="square" rtlCol="0">
            <a:spAutoFit/>
          </a:bodyPr>
          <a:lstStyle/>
          <a:p>
            <a:r>
              <a:rPr lang="en-US" sz="1600" dirty="0" smtClean="0"/>
              <a:t>Eve pays Charlie 20$</a:t>
            </a:r>
            <a:endParaRPr lang="en-US" sz="1600" dirty="0"/>
          </a:p>
        </p:txBody>
      </p:sp>
      <p:sp>
        <p:nvSpPr>
          <p:cNvPr id="111" name="TextBox 110"/>
          <p:cNvSpPr txBox="1"/>
          <p:nvPr/>
        </p:nvSpPr>
        <p:spPr>
          <a:xfrm>
            <a:off x="3260830" y="521447"/>
            <a:ext cx="2249342" cy="338554"/>
          </a:xfrm>
          <a:prstGeom prst="rect">
            <a:avLst/>
          </a:prstGeom>
          <a:noFill/>
        </p:spPr>
        <p:txBody>
          <a:bodyPr wrap="square" rtlCol="0">
            <a:spAutoFit/>
          </a:bodyPr>
          <a:lstStyle/>
          <a:p>
            <a:r>
              <a:rPr lang="en-US" sz="1600" dirty="0" smtClean="0"/>
              <a:t>Charlie pay Bob 5$</a:t>
            </a:r>
            <a:endParaRPr lang="en-US" sz="1600" dirty="0"/>
          </a:p>
        </p:txBody>
      </p:sp>
      <p:pic>
        <p:nvPicPr>
          <p:cNvPr id="116" name="Picture 2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693929" y="226951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682778" y="1796973"/>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682778" y="1346316"/>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_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717374" y="90720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064"/>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88151" y="3904336"/>
            <a:ext cx="2762250" cy="2762250"/>
          </a:xfrm>
          <a:prstGeom prst="rect">
            <a:avLst/>
          </a:prstGeom>
        </p:spPr>
      </p:pic>
      <p:pic>
        <p:nvPicPr>
          <p:cNvPr id="1080" name="Picture 1079"/>
          <p:cNvPicPr>
            <a:picLocks noChangeAspect="1"/>
          </p:cNvPicPr>
          <p:nvPr/>
        </p:nvPicPr>
        <p:blipFill>
          <a:blip r:embed="rId13"/>
          <a:stretch>
            <a:fillRect/>
          </a:stretch>
        </p:blipFill>
        <p:spPr>
          <a:xfrm>
            <a:off x="6691978" y="3903175"/>
            <a:ext cx="2762250" cy="2762250"/>
          </a:xfrm>
          <a:prstGeom prst="rect">
            <a:avLst/>
          </a:prstGeom>
        </p:spPr>
      </p:pic>
      <p:pic>
        <p:nvPicPr>
          <p:cNvPr id="1081" name="Picture 108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29671" y="3486838"/>
            <a:ext cx="2679210" cy="258309"/>
          </a:xfrm>
          <a:prstGeom prst="rect">
            <a:avLst/>
          </a:prstGeom>
        </p:spPr>
      </p:pic>
      <p:grpSp>
        <p:nvGrpSpPr>
          <p:cNvPr id="192" name="Group 191"/>
          <p:cNvGrpSpPr/>
          <p:nvPr/>
        </p:nvGrpSpPr>
        <p:grpSpPr>
          <a:xfrm>
            <a:off x="6272243" y="376686"/>
            <a:ext cx="3592804" cy="3430954"/>
            <a:chOff x="1791564" y="375139"/>
            <a:chExt cx="3592804" cy="3430954"/>
          </a:xfrm>
        </p:grpSpPr>
        <p:grpSp>
          <p:nvGrpSpPr>
            <p:cNvPr id="193" name="Group 192"/>
            <p:cNvGrpSpPr/>
            <p:nvPr/>
          </p:nvGrpSpPr>
          <p:grpSpPr>
            <a:xfrm>
              <a:off x="1791564" y="375139"/>
              <a:ext cx="3592804" cy="3430954"/>
              <a:chOff x="6402960" y="375138"/>
              <a:chExt cx="3592804" cy="5947508"/>
            </a:xfrm>
          </p:grpSpPr>
          <p:sp>
            <p:nvSpPr>
              <p:cNvPr id="204" name="Rectangle 203"/>
              <p:cNvSpPr/>
              <p:nvPr/>
            </p:nvSpPr>
            <p:spPr>
              <a:xfrm>
                <a:off x="6408502" y="375138"/>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05" name="TextBox 204"/>
              <p:cNvSpPr txBox="1"/>
              <p:nvPr/>
            </p:nvSpPr>
            <p:spPr>
              <a:xfrm>
                <a:off x="6402960" y="416957"/>
                <a:ext cx="3592803" cy="640232"/>
              </a:xfrm>
              <a:prstGeom prst="rect">
                <a:avLst/>
              </a:prstGeom>
              <a:noFill/>
            </p:spPr>
            <p:txBody>
              <a:bodyPr wrap="square" rtlCol="0">
                <a:spAutoFit/>
              </a:bodyPr>
              <a:lstStyle/>
              <a:p>
                <a:pPr algn="ctr"/>
                <a:r>
                  <a:rPr lang="en-US" b="1" dirty="0"/>
                  <a:t>Block #70509</a:t>
                </a:r>
              </a:p>
            </p:txBody>
          </p:sp>
          <p:cxnSp>
            <p:nvCxnSpPr>
              <p:cNvPr id="206" name="Straight Connector 205"/>
              <p:cNvCxnSpPr/>
              <p:nvPr/>
            </p:nvCxnSpPr>
            <p:spPr>
              <a:xfrm>
                <a:off x="6408502" y="998035"/>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408502" y="5663574"/>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4" name="Picture 2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5389" y="226951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796973"/>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346316"/>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_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38834" y="90720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1131" y="3486838"/>
              <a:ext cx="2679210" cy="258309"/>
            </a:xfrm>
            <a:prstGeom prst="rect">
              <a:avLst/>
            </a:prstGeom>
          </p:spPr>
        </p:pic>
        <p:pic>
          <p:nvPicPr>
            <p:cNvPr id="199" name="Picture 198"/>
            <p:cNvPicPr>
              <a:picLocks noChangeAspect="1"/>
            </p:cNvPicPr>
            <p:nvPr/>
          </p:nvPicPr>
          <p:blipFill>
            <a:blip r:embed="rId9"/>
            <a:stretch>
              <a:fillRect/>
            </a:stretch>
          </p:blipFill>
          <p:spPr>
            <a:xfrm>
              <a:off x="2249439" y="3487972"/>
              <a:ext cx="2676525" cy="257175"/>
            </a:xfrm>
            <a:prstGeom prst="rect">
              <a:avLst/>
            </a:prstGeom>
          </p:spPr>
        </p:pic>
        <p:sp>
          <p:nvSpPr>
            <p:cNvPr id="200" name="TextBox 199"/>
            <p:cNvSpPr txBox="1"/>
            <p:nvPr/>
          </p:nvSpPr>
          <p:spPr>
            <a:xfrm>
              <a:off x="2055865" y="907207"/>
              <a:ext cx="1952995" cy="338554"/>
            </a:xfrm>
            <a:prstGeom prst="rect">
              <a:avLst/>
            </a:prstGeom>
            <a:noFill/>
          </p:spPr>
          <p:txBody>
            <a:bodyPr wrap="square" rtlCol="0">
              <a:spAutoFit/>
            </a:bodyPr>
            <a:lstStyle/>
            <a:p>
              <a:r>
                <a:rPr lang="en-US" sz="1600" dirty="0" smtClean="0"/>
                <a:t>Bob pays Alice 10$</a:t>
              </a:r>
              <a:endParaRPr lang="en-US" sz="1600" dirty="0"/>
            </a:p>
          </p:txBody>
        </p:sp>
        <p:sp>
          <p:nvSpPr>
            <p:cNvPr id="201" name="TextBox 200"/>
            <p:cNvSpPr txBox="1"/>
            <p:nvPr/>
          </p:nvSpPr>
          <p:spPr>
            <a:xfrm>
              <a:off x="1944550" y="2282669"/>
              <a:ext cx="2337113" cy="338554"/>
            </a:xfrm>
            <a:prstGeom prst="rect">
              <a:avLst/>
            </a:prstGeom>
            <a:noFill/>
          </p:spPr>
          <p:txBody>
            <a:bodyPr wrap="square" rtlCol="0">
              <a:spAutoFit/>
            </a:bodyPr>
            <a:lstStyle/>
            <a:p>
              <a:r>
                <a:rPr lang="en-US" sz="1600" dirty="0" smtClean="0"/>
                <a:t>Alice pays Charlie 15$</a:t>
              </a:r>
              <a:endParaRPr lang="en-US" sz="1600" dirty="0"/>
            </a:p>
          </p:txBody>
        </p:sp>
        <p:sp>
          <p:nvSpPr>
            <p:cNvPr id="202" name="TextBox 201"/>
            <p:cNvSpPr txBox="1"/>
            <p:nvPr/>
          </p:nvSpPr>
          <p:spPr>
            <a:xfrm>
              <a:off x="2047942" y="1795978"/>
              <a:ext cx="2249342" cy="338554"/>
            </a:xfrm>
            <a:prstGeom prst="rect">
              <a:avLst/>
            </a:prstGeom>
            <a:noFill/>
          </p:spPr>
          <p:txBody>
            <a:bodyPr wrap="square" rtlCol="0">
              <a:spAutoFit/>
            </a:bodyPr>
            <a:lstStyle/>
            <a:p>
              <a:r>
                <a:rPr lang="en-US" sz="1600" dirty="0" smtClean="0"/>
                <a:t>Eve pays Charlie 20$</a:t>
              </a:r>
              <a:endParaRPr lang="en-US" sz="1600" dirty="0"/>
            </a:p>
          </p:txBody>
        </p:sp>
        <p:sp>
          <p:nvSpPr>
            <p:cNvPr id="203" name="TextBox 202"/>
            <p:cNvSpPr txBox="1"/>
            <p:nvPr/>
          </p:nvSpPr>
          <p:spPr>
            <a:xfrm>
              <a:off x="2055865" y="1365562"/>
              <a:ext cx="2249342" cy="338554"/>
            </a:xfrm>
            <a:prstGeom prst="rect">
              <a:avLst/>
            </a:prstGeom>
            <a:noFill/>
          </p:spPr>
          <p:txBody>
            <a:bodyPr wrap="square" rtlCol="0">
              <a:spAutoFit/>
            </a:bodyPr>
            <a:lstStyle/>
            <a:p>
              <a:r>
                <a:rPr lang="en-US" sz="1600" dirty="0" smtClean="0"/>
                <a:t>Charlie pay Bob 5$</a:t>
              </a:r>
              <a:endParaRPr lang="en-US" sz="1600" dirty="0"/>
            </a:p>
          </p:txBody>
        </p:sp>
      </p:grpSp>
      <p:grpSp>
        <p:nvGrpSpPr>
          <p:cNvPr id="176" name="Group 175"/>
          <p:cNvGrpSpPr/>
          <p:nvPr/>
        </p:nvGrpSpPr>
        <p:grpSpPr>
          <a:xfrm>
            <a:off x="6272238" y="376695"/>
            <a:ext cx="3592804" cy="3430954"/>
            <a:chOff x="1791564" y="375139"/>
            <a:chExt cx="3592804" cy="3430954"/>
          </a:xfrm>
        </p:grpSpPr>
        <p:grpSp>
          <p:nvGrpSpPr>
            <p:cNvPr id="177" name="Group 176"/>
            <p:cNvGrpSpPr/>
            <p:nvPr/>
          </p:nvGrpSpPr>
          <p:grpSpPr>
            <a:xfrm>
              <a:off x="1791564" y="375139"/>
              <a:ext cx="3592804" cy="3430954"/>
              <a:chOff x="6402960" y="375138"/>
              <a:chExt cx="3592804" cy="5947508"/>
            </a:xfrm>
          </p:grpSpPr>
          <p:sp>
            <p:nvSpPr>
              <p:cNvPr id="188" name="Rectangle 187"/>
              <p:cNvSpPr/>
              <p:nvPr/>
            </p:nvSpPr>
            <p:spPr>
              <a:xfrm>
                <a:off x="6408502" y="375138"/>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89" name="TextBox 188"/>
              <p:cNvSpPr txBox="1"/>
              <p:nvPr/>
            </p:nvSpPr>
            <p:spPr>
              <a:xfrm>
                <a:off x="6402960" y="416957"/>
                <a:ext cx="3592803" cy="640232"/>
              </a:xfrm>
              <a:prstGeom prst="rect">
                <a:avLst/>
              </a:prstGeom>
              <a:noFill/>
            </p:spPr>
            <p:txBody>
              <a:bodyPr wrap="square" rtlCol="0">
                <a:spAutoFit/>
              </a:bodyPr>
              <a:lstStyle/>
              <a:p>
                <a:pPr algn="ctr"/>
                <a:r>
                  <a:rPr lang="en-US" b="1" dirty="0"/>
                  <a:t>Block #70509</a:t>
                </a:r>
              </a:p>
            </p:txBody>
          </p:sp>
          <p:cxnSp>
            <p:nvCxnSpPr>
              <p:cNvPr id="190" name="Straight Connector 189"/>
              <p:cNvCxnSpPr/>
              <p:nvPr/>
            </p:nvCxnSpPr>
            <p:spPr>
              <a:xfrm>
                <a:off x="6408502" y="998035"/>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6408502" y="5663574"/>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78" name="Picture 2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5389" y="226951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796973"/>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346316"/>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_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38834" y="90720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1131" y="3486838"/>
              <a:ext cx="2679210" cy="258309"/>
            </a:xfrm>
            <a:prstGeom prst="rect">
              <a:avLst/>
            </a:prstGeom>
          </p:spPr>
        </p:pic>
        <p:pic>
          <p:nvPicPr>
            <p:cNvPr id="183" name="Picture 182"/>
            <p:cNvPicPr>
              <a:picLocks noChangeAspect="1"/>
            </p:cNvPicPr>
            <p:nvPr/>
          </p:nvPicPr>
          <p:blipFill>
            <a:blip r:embed="rId9"/>
            <a:stretch>
              <a:fillRect/>
            </a:stretch>
          </p:blipFill>
          <p:spPr>
            <a:xfrm>
              <a:off x="2249439" y="3487972"/>
              <a:ext cx="2676525" cy="257175"/>
            </a:xfrm>
            <a:prstGeom prst="rect">
              <a:avLst/>
            </a:prstGeom>
          </p:spPr>
        </p:pic>
        <p:sp>
          <p:nvSpPr>
            <p:cNvPr id="184" name="TextBox 183"/>
            <p:cNvSpPr txBox="1"/>
            <p:nvPr/>
          </p:nvSpPr>
          <p:spPr>
            <a:xfrm>
              <a:off x="2055865" y="907207"/>
              <a:ext cx="1952995" cy="338554"/>
            </a:xfrm>
            <a:prstGeom prst="rect">
              <a:avLst/>
            </a:prstGeom>
            <a:noFill/>
          </p:spPr>
          <p:txBody>
            <a:bodyPr wrap="square" rtlCol="0">
              <a:spAutoFit/>
            </a:bodyPr>
            <a:lstStyle/>
            <a:p>
              <a:r>
                <a:rPr lang="en-US" sz="1600" dirty="0" smtClean="0"/>
                <a:t>Bob pays Alice 10$</a:t>
              </a:r>
              <a:endParaRPr lang="en-US" sz="1600" dirty="0"/>
            </a:p>
          </p:txBody>
        </p:sp>
        <p:sp>
          <p:nvSpPr>
            <p:cNvPr id="185" name="TextBox 184"/>
            <p:cNvSpPr txBox="1"/>
            <p:nvPr/>
          </p:nvSpPr>
          <p:spPr>
            <a:xfrm>
              <a:off x="1952501" y="2282669"/>
              <a:ext cx="2329163" cy="338554"/>
            </a:xfrm>
            <a:prstGeom prst="rect">
              <a:avLst/>
            </a:prstGeom>
            <a:noFill/>
          </p:spPr>
          <p:txBody>
            <a:bodyPr wrap="square" rtlCol="0">
              <a:spAutoFit/>
            </a:bodyPr>
            <a:lstStyle/>
            <a:p>
              <a:r>
                <a:rPr lang="en-US" sz="1600" dirty="0" smtClean="0"/>
                <a:t>Alice pays Charlie 15$</a:t>
              </a:r>
              <a:endParaRPr lang="en-US" sz="1600" dirty="0"/>
            </a:p>
          </p:txBody>
        </p:sp>
        <p:sp>
          <p:nvSpPr>
            <p:cNvPr id="186" name="TextBox 185"/>
            <p:cNvSpPr txBox="1"/>
            <p:nvPr/>
          </p:nvSpPr>
          <p:spPr>
            <a:xfrm>
              <a:off x="2047942" y="1795978"/>
              <a:ext cx="2249342" cy="338554"/>
            </a:xfrm>
            <a:prstGeom prst="rect">
              <a:avLst/>
            </a:prstGeom>
            <a:noFill/>
          </p:spPr>
          <p:txBody>
            <a:bodyPr wrap="square" rtlCol="0">
              <a:spAutoFit/>
            </a:bodyPr>
            <a:lstStyle/>
            <a:p>
              <a:r>
                <a:rPr lang="en-US" sz="1600" dirty="0" smtClean="0"/>
                <a:t>Eve pays Charlie 20$</a:t>
              </a:r>
              <a:endParaRPr lang="en-US" sz="1600" dirty="0"/>
            </a:p>
          </p:txBody>
        </p:sp>
        <p:sp>
          <p:nvSpPr>
            <p:cNvPr id="187" name="TextBox 186"/>
            <p:cNvSpPr txBox="1"/>
            <p:nvPr/>
          </p:nvSpPr>
          <p:spPr>
            <a:xfrm>
              <a:off x="2055865" y="1365562"/>
              <a:ext cx="2249342" cy="338554"/>
            </a:xfrm>
            <a:prstGeom prst="rect">
              <a:avLst/>
            </a:prstGeom>
            <a:noFill/>
          </p:spPr>
          <p:txBody>
            <a:bodyPr wrap="square" rtlCol="0">
              <a:spAutoFit/>
            </a:bodyPr>
            <a:lstStyle/>
            <a:p>
              <a:r>
                <a:rPr lang="en-US" sz="1600" dirty="0" smtClean="0"/>
                <a:t>Charlie pay Bob 5$</a:t>
              </a:r>
              <a:endParaRPr lang="en-US" sz="1600" dirty="0"/>
            </a:p>
          </p:txBody>
        </p:sp>
      </p:grpSp>
      <p:pic>
        <p:nvPicPr>
          <p:cNvPr id="1082" name="Picture 1081"/>
          <p:cNvPicPr>
            <a:picLocks noChangeAspect="1"/>
          </p:cNvPicPr>
          <p:nvPr/>
        </p:nvPicPr>
        <p:blipFill>
          <a:blip r:embed="rId9"/>
          <a:stretch>
            <a:fillRect/>
          </a:stretch>
        </p:blipFill>
        <p:spPr>
          <a:xfrm>
            <a:off x="6727979" y="3487972"/>
            <a:ext cx="2676525" cy="257175"/>
          </a:xfrm>
          <a:prstGeom prst="rect">
            <a:avLst/>
          </a:prstGeom>
        </p:spPr>
      </p:pic>
      <p:grpSp>
        <p:nvGrpSpPr>
          <p:cNvPr id="141" name="Group 140"/>
          <p:cNvGrpSpPr/>
          <p:nvPr/>
        </p:nvGrpSpPr>
        <p:grpSpPr>
          <a:xfrm>
            <a:off x="6269347" y="373796"/>
            <a:ext cx="3592804" cy="3430954"/>
            <a:chOff x="1791564" y="375139"/>
            <a:chExt cx="3592804" cy="3430954"/>
          </a:xfrm>
        </p:grpSpPr>
        <p:grpSp>
          <p:nvGrpSpPr>
            <p:cNvPr id="142" name="Group 141"/>
            <p:cNvGrpSpPr/>
            <p:nvPr/>
          </p:nvGrpSpPr>
          <p:grpSpPr>
            <a:xfrm>
              <a:off x="1791564" y="375139"/>
              <a:ext cx="3592804" cy="3430954"/>
              <a:chOff x="6402960" y="375138"/>
              <a:chExt cx="3592804" cy="5947508"/>
            </a:xfrm>
          </p:grpSpPr>
          <p:sp>
            <p:nvSpPr>
              <p:cNvPr id="153" name="Rectangle 152"/>
              <p:cNvSpPr/>
              <p:nvPr/>
            </p:nvSpPr>
            <p:spPr>
              <a:xfrm>
                <a:off x="6408502" y="375138"/>
                <a:ext cx="3587262" cy="5947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54" name="TextBox 153"/>
              <p:cNvSpPr txBox="1"/>
              <p:nvPr/>
            </p:nvSpPr>
            <p:spPr>
              <a:xfrm>
                <a:off x="6402960" y="416957"/>
                <a:ext cx="3592803" cy="640232"/>
              </a:xfrm>
              <a:prstGeom prst="rect">
                <a:avLst/>
              </a:prstGeom>
              <a:noFill/>
            </p:spPr>
            <p:txBody>
              <a:bodyPr wrap="square" rtlCol="0">
                <a:spAutoFit/>
              </a:bodyPr>
              <a:lstStyle/>
              <a:p>
                <a:pPr algn="ctr"/>
                <a:r>
                  <a:rPr lang="en-US" b="1" dirty="0"/>
                  <a:t>Block #70509</a:t>
                </a:r>
              </a:p>
            </p:txBody>
          </p:sp>
          <p:cxnSp>
            <p:nvCxnSpPr>
              <p:cNvPr id="155" name="Straight Connector 154"/>
              <p:cNvCxnSpPr/>
              <p:nvPr/>
            </p:nvCxnSpPr>
            <p:spPr>
              <a:xfrm>
                <a:off x="6408502" y="998035"/>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6408502" y="5663574"/>
                <a:ext cx="3587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43" name="Picture 2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5389" y="226951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796973"/>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04238" y="1346316"/>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________" descr="Image result for Signature"/>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38834" y="907207"/>
              <a:ext cx="980798" cy="38248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251131" y="3486838"/>
              <a:ext cx="2679210" cy="258309"/>
            </a:xfrm>
            <a:prstGeom prst="rect">
              <a:avLst/>
            </a:prstGeom>
          </p:spPr>
        </p:pic>
        <p:pic>
          <p:nvPicPr>
            <p:cNvPr id="148" name="Picture 147"/>
            <p:cNvPicPr>
              <a:picLocks noChangeAspect="1"/>
            </p:cNvPicPr>
            <p:nvPr/>
          </p:nvPicPr>
          <p:blipFill>
            <a:blip r:embed="rId9"/>
            <a:stretch>
              <a:fillRect/>
            </a:stretch>
          </p:blipFill>
          <p:spPr>
            <a:xfrm>
              <a:off x="2249439" y="3487972"/>
              <a:ext cx="2676525" cy="257175"/>
            </a:xfrm>
            <a:prstGeom prst="rect">
              <a:avLst/>
            </a:prstGeom>
          </p:spPr>
        </p:pic>
        <p:sp>
          <p:nvSpPr>
            <p:cNvPr id="149" name="TextBox 148"/>
            <p:cNvSpPr txBox="1"/>
            <p:nvPr/>
          </p:nvSpPr>
          <p:spPr>
            <a:xfrm>
              <a:off x="2055865" y="907207"/>
              <a:ext cx="1952995" cy="338554"/>
            </a:xfrm>
            <a:prstGeom prst="rect">
              <a:avLst/>
            </a:prstGeom>
            <a:noFill/>
          </p:spPr>
          <p:txBody>
            <a:bodyPr wrap="square" rtlCol="0">
              <a:spAutoFit/>
            </a:bodyPr>
            <a:lstStyle/>
            <a:p>
              <a:r>
                <a:rPr lang="en-US" sz="1600" dirty="0" smtClean="0"/>
                <a:t>Bob pays Alice 10$</a:t>
              </a:r>
              <a:endParaRPr lang="en-US" sz="1600" dirty="0"/>
            </a:p>
          </p:txBody>
        </p:sp>
        <p:sp>
          <p:nvSpPr>
            <p:cNvPr id="150" name="TextBox 149"/>
            <p:cNvSpPr txBox="1"/>
            <p:nvPr/>
          </p:nvSpPr>
          <p:spPr>
            <a:xfrm>
              <a:off x="1952501" y="2282669"/>
              <a:ext cx="2308201" cy="338554"/>
            </a:xfrm>
            <a:prstGeom prst="rect">
              <a:avLst/>
            </a:prstGeom>
            <a:noFill/>
          </p:spPr>
          <p:txBody>
            <a:bodyPr wrap="square" rtlCol="0">
              <a:spAutoFit/>
            </a:bodyPr>
            <a:lstStyle/>
            <a:p>
              <a:r>
                <a:rPr lang="en-US" sz="1600" dirty="0" smtClean="0"/>
                <a:t>Alice pays Charlie 15$</a:t>
              </a:r>
              <a:endParaRPr lang="en-US" sz="1600" dirty="0"/>
            </a:p>
          </p:txBody>
        </p:sp>
        <p:sp>
          <p:nvSpPr>
            <p:cNvPr id="151" name="TextBox 150"/>
            <p:cNvSpPr txBox="1"/>
            <p:nvPr/>
          </p:nvSpPr>
          <p:spPr>
            <a:xfrm>
              <a:off x="2047942" y="1795978"/>
              <a:ext cx="2249342" cy="338554"/>
            </a:xfrm>
            <a:prstGeom prst="rect">
              <a:avLst/>
            </a:prstGeom>
            <a:noFill/>
          </p:spPr>
          <p:txBody>
            <a:bodyPr wrap="square" rtlCol="0">
              <a:spAutoFit/>
            </a:bodyPr>
            <a:lstStyle/>
            <a:p>
              <a:r>
                <a:rPr lang="en-US" sz="1600" dirty="0" smtClean="0"/>
                <a:t>Eve pays Charlie 20$</a:t>
              </a:r>
              <a:endParaRPr lang="en-US" sz="1600" dirty="0"/>
            </a:p>
          </p:txBody>
        </p:sp>
        <p:sp>
          <p:nvSpPr>
            <p:cNvPr id="152" name="TextBox 151"/>
            <p:cNvSpPr txBox="1"/>
            <p:nvPr/>
          </p:nvSpPr>
          <p:spPr>
            <a:xfrm>
              <a:off x="2055865" y="1365562"/>
              <a:ext cx="2249342" cy="338554"/>
            </a:xfrm>
            <a:prstGeom prst="rect">
              <a:avLst/>
            </a:prstGeom>
            <a:noFill/>
          </p:spPr>
          <p:txBody>
            <a:bodyPr wrap="square" rtlCol="0">
              <a:spAutoFit/>
            </a:bodyPr>
            <a:lstStyle/>
            <a:p>
              <a:r>
                <a:rPr lang="en-US" sz="1600" dirty="0" smtClean="0"/>
                <a:t>Charlie pay Bob 5$</a:t>
              </a:r>
              <a:endParaRPr lang="en-US" sz="1600" dirty="0"/>
            </a:p>
          </p:txBody>
        </p:sp>
      </p:grpSp>
    </p:spTree>
    <p:extLst>
      <p:ext uri="{BB962C8B-B14F-4D97-AF65-F5344CB8AC3E}">
        <p14:creationId xmlns:p14="http://schemas.microsoft.com/office/powerpoint/2010/main" val="17823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112 0.01504 L 0.5263 0.053 " pathEditMode="relative" rAng="0" ptsTypes="AA">
                                      <p:cBhvr>
                                        <p:cTn id="6" dur="2000" fill="hold"/>
                                        <p:tgtEl>
                                          <p:spTgt spid="1063"/>
                                        </p:tgtEl>
                                        <p:attrNameLst>
                                          <p:attrName>ppt_x</p:attrName>
                                          <p:attrName>ppt_y</p:attrName>
                                        </p:attrNameLst>
                                      </p:cBhvr>
                                      <p:rCtr x="26875" y="1898"/>
                                    </p:animMotion>
                                  </p:childTnLst>
                                </p:cTn>
                              </p:par>
                            </p:childTnLst>
                          </p:cTn>
                        </p:par>
                        <p:par>
                          <p:cTn id="7" fill="hold">
                            <p:stCondLst>
                              <p:cond delay="2000"/>
                            </p:stCondLst>
                            <p:childTnLst>
                              <p:par>
                                <p:cTn id="8" presetID="42" presetClass="path" presetSubtype="0" accel="50000" decel="50000" fill="hold" grpId="0" nodeType="afterEffect">
                                  <p:stCondLst>
                                    <p:cond delay="0"/>
                                  </p:stCondLst>
                                  <p:childTnLst>
                                    <p:animMotion origin="layout" path="M 4.58333E-6 -4.44444E-6 L 0.26679 0.12107 " pathEditMode="relative" rAng="0" ptsTypes="AA">
                                      <p:cBhvr>
                                        <p:cTn id="9" dur="2000" fill="hold"/>
                                        <p:tgtEl>
                                          <p:spTgt spid="111"/>
                                        </p:tgtEl>
                                        <p:attrNameLst>
                                          <p:attrName>ppt_x</p:attrName>
                                          <p:attrName>ppt_y</p:attrName>
                                        </p:attrNameLst>
                                      </p:cBhvr>
                                      <p:rCtr x="13333" y="6042"/>
                                    </p:animMotion>
                                  </p:childTnLst>
                                </p:cTn>
                              </p:par>
                            </p:childTnLst>
                          </p:cTn>
                        </p:par>
                        <p:par>
                          <p:cTn id="10" fill="hold">
                            <p:stCondLst>
                              <p:cond delay="4000"/>
                            </p:stCondLst>
                            <p:childTnLst>
                              <p:par>
                                <p:cTn id="11" presetID="42" presetClass="path" presetSubtype="0" accel="50000" decel="50000" fill="hold" grpId="0" nodeType="afterEffect">
                                  <p:stCondLst>
                                    <p:cond delay="0"/>
                                  </p:stCondLst>
                                  <p:childTnLst>
                                    <p:animMotion origin="layout" path="M 3.75E-6 -4.07407E-6 L 0.52148 -0.63217 " pathEditMode="relative" rAng="0" ptsTypes="AA">
                                      <p:cBhvr>
                                        <p:cTn id="12" dur="2000" fill="hold"/>
                                        <p:tgtEl>
                                          <p:spTgt spid="110"/>
                                        </p:tgtEl>
                                        <p:attrNameLst>
                                          <p:attrName>ppt_x</p:attrName>
                                          <p:attrName>ppt_y</p:attrName>
                                        </p:attrNameLst>
                                      </p:cBhvr>
                                      <p:rCtr x="26068" y="-31620"/>
                                    </p:animMotion>
                                  </p:childTnLst>
                                </p:cTn>
                              </p:par>
                            </p:childTnLst>
                          </p:cTn>
                        </p:par>
                        <p:par>
                          <p:cTn id="13" fill="hold">
                            <p:stCondLst>
                              <p:cond delay="6000"/>
                            </p:stCondLst>
                            <p:childTnLst>
                              <p:par>
                                <p:cTn id="14" presetID="42" presetClass="path" presetSubtype="0" accel="50000" decel="50000" fill="hold" grpId="0" nodeType="afterEffect">
                                  <p:stCondLst>
                                    <p:cond delay="0"/>
                                  </p:stCondLst>
                                  <p:childTnLst>
                                    <p:animMotion origin="layout" path="M 0.00066 -0.00231 L 0.2543 -0.56018 " pathEditMode="relative" rAng="0" ptsTypes="AA">
                                      <p:cBhvr>
                                        <p:cTn id="15" dur="2000" fill="hold"/>
                                        <p:tgtEl>
                                          <p:spTgt spid="109"/>
                                        </p:tgtEl>
                                        <p:attrNameLst>
                                          <p:attrName>ppt_x</p:attrName>
                                          <p:attrName>ppt_y</p:attrName>
                                        </p:attrNameLst>
                                      </p:cBhvr>
                                      <p:rCtr x="12682" y="-27894"/>
                                    </p:animMotion>
                                  </p:childTnLst>
                                </p:cTn>
                              </p:par>
                            </p:childTnLst>
                          </p:cTn>
                        </p:par>
                        <p:par>
                          <p:cTn id="16" fill="hold">
                            <p:stCondLst>
                              <p:cond delay="8000"/>
                            </p:stCondLst>
                            <p:childTnLst>
                              <p:par>
                                <p:cTn id="17" presetID="10" presetClass="entr" presetSubtype="0"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childTnLst>
                          </p:cTn>
                        </p:par>
                        <p:par>
                          <p:cTn id="20" fill="hold">
                            <p:stCondLst>
                              <p:cond delay="8500"/>
                            </p:stCondLst>
                            <p:childTnLst>
                              <p:par>
                                <p:cTn id="21" presetID="10" presetClass="entr" presetSubtype="0" fill="hold" nodeType="after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childTnLst>
                          </p:cTn>
                        </p:par>
                        <p:par>
                          <p:cTn id="24" fill="hold">
                            <p:stCondLst>
                              <p:cond delay="9000"/>
                            </p:stCondLst>
                            <p:childTnLst>
                              <p:par>
                                <p:cTn id="25" presetID="10" presetClass="entr" presetSubtype="0" fill="hold" nodeType="after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par>
                          <p:cTn id="28" fill="hold">
                            <p:stCondLst>
                              <p:cond delay="9500"/>
                            </p:stCondLst>
                            <p:childTnLst>
                              <p:par>
                                <p:cTn id="29" presetID="10" presetClass="entr" presetSubtype="0" fill="hold"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par>
                          <p:cTn id="32" fill="hold">
                            <p:stCondLst>
                              <p:cond delay="10000"/>
                            </p:stCondLst>
                            <p:childTnLst>
                              <p:par>
                                <p:cTn id="33" presetID="10" presetClass="entr" presetSubtype="0" fill="hold" nodeType="afterEffect">
                                  <p:stCondLst>
                                    <p:cond delay="0"/>
                                  </p:stCondLst>
                                  <p:childTnLst>
                                    <p:set>
                                      <p:cBhvr>
                                        <p:cTn id="34" dur="1" fill="hold">
                                          <p:stCondLst>
                                            <p:cond delay="0"/>
                                          </p:stCondLst>
                                        </p:cTn>
                                        <p:tgtEl>
                                          <p:spTgt spid="1081"/>
                                        </p:tgtEl>
                                        <p:attrNameLst>
                                          <p:attrName>style.visibility</p:attrName>
                                        </p:attrNameLst>
                                      </p:cBhvr>
                                      <p:to>
                                        <p:strVal val="visible"/>
                                      </p:to>
                                    </p:set>
                                    <p:animEffect transition="in" filter="fade">
                                      <p:cBhvr>
                                        <p:cTn id="35" dur="500"/>
                                        <p:tgtEl>
                                          <p:spTgt spid="1081"/>
                                        </p:tgtEl>
                                      </p:cBhvr>
                                    </p:animEffect>
                                  </p:childTnLst>
                                </p:cTn>
                              </p:par>
                              <p:par>
                                <p:cTn id="36" presetID="10" presetClass="entr" presetSubtype="0" fill="hold" nodeType="withEffect">
                                  <p:stCondLst>
                                    <p:cond delay="0"/>
                                  </p:stCondLst>
                                  <p:childTnLst>
                                    <p:set>
                                      <p:cBhvr>
                                        <p:cTn id="37" dur="1" fill="hold">
                                          <p:stCondLst>
                                            <p:cond delay="0"/>
                                          </p:stCondLst>
                                        </p:cTn>
                                        <p:tgtEl>
                                          <p:spTgt spid="1065"/>
                                        </p:tgtEl>
                                        <p:attrNameLst>
                                          <p:attrName>style.visibility</p:attrName>
                                        </p:attrNameLst>
                                      </p:cBhvr>
                                      <p:to>
                                        <p:strVal val="visible"/>
                                      </p:to>
                                    </p:set>
                                    <p:animEffect transition="in" filter="fade">
                                      <p:cBhvr>
                                        <p:cTn id="38" dur="500"/>
                                        <p:tgtEl>
                                          <p:spTgt spid="1065"/>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6"/>
                                        </p:tgtEl>
                                      </p:cBhvr>
                                      <p:by x="150000" y="150000"/>
                                    </p:animScale>
                                  </p:childTnLst>
                                </p:cTn>
                              </p:par>
                              <p:par>
                                <p:cTn id="43" presetID="10" presetClass="entr" presetSubtype="0" fill="hold" nodeType="withEffect">
                                  <p:stCondLst>
                                    <p:cond delay="0"/>
                                  </p:stCondLst>
                                  <p:childTnLst>
                                    <p:set>
                                      <p:cBhvr>
                                        <p:cTn id="44" dur="1" fill="hold">
                                          <p:stCondLst>
                                            <p:cond delay="0"/>
                                          </p:stCondLst>
                                        </p:cTn>
                                        <p:tgtEl>
                                          <p:spTgt spid="1082"/>
                                        </p:tgtEl>
                                        <p:attrNameLst>
                                          <p:attrName>style.visibility</p:attrName>
                                        </p:attrNameLst>
                                      </p:cBhvr>
                                      <p:to>
                                        <p:strVal val="visible"/>
                                      </p:to>
                                    </p:set>
                                    <p:animEffect transition="in" filter="fade">
                                      <p:cBhvr>
                                        <p:cTn id="45" dur="500"/>
                                        <p:tgtEl>
                                          <p:spTgt spid="1082"/>
                                        </p:tgtEl>
                                      </p:cBhvr>
                                    </p:animEffect>
                                  </p:childTnLst>
                                </p:cTn>
                              </p:par>
                              <p:par>
                                <p:cTn id="46" presetID="10" presetClass="entr" presetSubtype="0" fill="hold" nodeType="withEffect">
                                  <p:stCondLst>
                                    <p:cond delay="0"/>
                                  </p:stCondLst>
                                  <p:childTnLst>
                                    <p:set>
                                      <p:cBhvr>
                                        <p:cTn id="47" dur="1" fill="hold">
                                          <p:stCondLst>
                                            <p:cond delay="0"/>
                                          </p:stCondLst>
                                        </p:cTn>
                                        <p:tgtEl>
                                          <p:spTgt spid="1080"/>
                                        </p:tgtEl>
                                        <p:attrNameLst>
                                          <p:attrName>style.visibility</p:attrName>
                                        </p:attrNameLst>
                                      </p:cBhvr>
                                      <p:to>
                                        <p:strVal val="visible"/>
                                      </p:to>
                                    </p:set>
                                    <p:animEffect transition="in" filter="fade">
                                      <p:cBhvr>
                                        <p:cTn id="48" dur="500"/>
                                        <p:tgtEl>
                                          <p:spTgt spid="108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par>
                                <p:cTn id="53" presetID="42" presetClass="path" presetSubtype="0" accel="50000" decel="50000" fill="hold" nodeType="withEffect">
                                  <p:stCondLst>
                                    <p:cond delay="0"/>
                                  </p:stCondLst>
                                  <p:childTnLst>
                                    <p:animMotion origin="layout" path="M 1.66667E-6 3.7037E-7 L -0.50195 0.01227 " pathEditMode="relative" rAng="0" ptsTypes="AA">
                                      <p:cBhvr>
                                        <p:cTn id="54" dur="2000" fill="hold"/>
                                        <p:tgtEl>
                                          <p:spTgt spid="141"/>
                                        </p:tgtEl>
                                        <p:attrNameLst>
                                          <p:attrName>ppt_x</p:attrName>
                                          <p:attrName>ppt_y</p:attrName>
                                        </p:attrNameLst>
                                      </p:cBhvr>
                                      <p:rCtr x="-25104" y="602"/>
                                    </p:animMotion>
                                  </p:childTnLst>
                                </p:cTn>
                              </p:par>
                              <p:par>
                                <p:cTn id="55" presetID="6" presetClass="emph" presetSubtype="0" fill="hold" nodeType="withEffect">
                                  <p:stCondLst>
                                    <p:cond delay="0"/>
                                  </p:stCondLst>
                                  <p:childTnLst>
                                    <p:animScale>
                                      <p:cBhvr>
                                        <p:cTn id="56" dur="2000" fill="hold"/>
                                        <p:tgtEl>
                                          <p:spTgt spid="141"/>
                                        </p:tgtEl>
                                      </p:cBhvr>
                                      <p:by x="25000" y="25000"/>
                                    </p:animScale>
                                  </p:childTnLst>
                                </p:cTn>
                              </p:par>
                            </p:childTnLst>
                          </p:cTn>
                        </p:par>
                        <p:par>
                          <p:cTn id="57" fill="hold">
                            <p:stCondLst>
                              <p:cond delay="2000"/>
                            </p:stCondLst>
                            <p:childTnLst>
                              <p:par>
                                <p:cTn id="58" presetID="22" presetClass="exit" presetSubtype="4" fill="hold" nodeType="afterEffect">
                                  <p:stCondLst>
                                    <p:cond delay="0"/>
                                  </p:stCondLst>
                                  <p:childTnLst>
                                    <p:animEffect transition="out" filter="wipe(down)">
                                      <p:cBhvr>
                                        <p:cTn id="59" dur="500"/>
                                        <p:tgtEl>
                                          <p:spTgt spid="141"/>
                                        </p:tgtEl>
                                      </p:cBhvr>
                                    </p:animEffect>
                                    <p:set>
                                      <p:cBhvr>
                                        <p:cTn id="60" dur="1" fill="hold">
                                          <p:stCondLst>
                                            <p:cond delay="499"/>
                                          </p:stCondLst>
                                        </p:cTn>
                                        <p:tgtEl>
                                          <p:spTgt spid="141"/>
                                        </p:tgtEl>
                                        <p:attrNameLst>
                                          <p:attrName>style.visibility</p:attrName>
                                        </p:attrNameLst>
                                      </p:cBhvr>
                                      <p:to>
                                        <p:strVal val="hidden"/>
                                      </p:to>
                                    </p:set>
                                  </p:childTnLst>
                                </p:cTn>
                              </p:par>
                            </p:childTnLst>
                          </p:cTn>
                        </p:par>
                        <p:par>
                          <p:cTn id="61" fill="hold">
                            <p:stCondLst>
                              <p:cond delay="2500"/>
                            </p:stCondLst>
                            <p:childTnLst>
                              <p:par>
                                <p:cTn id="62" presetID="1" presetClass="entr" presetSubtype="0" fill="hold" nodeType="afterEffect">
                                  <p:stCondLst>
                                    <p:cond delay="0"/>
                                  </p:stCondLst>
                                  <p:childTnLst>
                                    <p:set>
                                      <p:cBhvr>
                                        <p:cTn id="63" dur="1" fill="hold">
                                          <p:stCondLst>
                                            <p:cond delay="0"/>
                                          </p:stCondLst>
                                        </p:cTn>
                                        <p:tgtEl>
                                          <p:spTgt spid="157"/>
                                        </p:tgtEl>
                                        <p:attrNameLst>
                                          <p:attrName>style.visibility</p:attrName>
                                        </p:attrNameLst>
                                      </p:cBhvr>
                                      <p:to>
                                        <p:strVal val="visible"/>
                                      </p:to>
                                    </p:set>
                                  </p:childTnLst>
                                </p:cTn>
                              </p:par>
                              <p:par>
                                <p:cTn id="64" presetID="42" presetClass="path" presetSubtype="0" accel="50000" decel="50000" fill="hold" nodeType="withEffect">
                                  <p:stCondLst>
                                    <p:cond delay="0"/>
                                  </p:stCondLst>
                                  <p:childTnLst>
                                    <p:animMotion origin="layout" path="M 1.875E-6 -2.59259E-6 L -0.26563 0.00903 " pathEditMode="relative" rAng="0" ptsTypes="AA">
                                      <p:cBhvr>
                                        <p:cTn id="65" dur="2000" fill="hold"/>
                                        <p:tgtEl>
                                          <p:spTgt spid="157"/>
                                        </p:tgtEl>
                                        <p:attrNameLst>
                                          <p:attrName>ppt_x</p:attrName>
                                          <p:attrName>ppt_y</p:attrName>
                                        </p:attrNameLst>
                                      </p:cBhvr>
                                      <p:rCtr x="-13281" y="440"/>
                                    </p:animMotion>
                                  </p:childTnLst>
                                </p:cTn>
                              </p:par>
                              <p:par>
                                <p:cTn id="66" presetID="6" presetClass="emph" presetSubtype="0" fill="hold" nodeType="withEffect">
                                  <p:stCondLst>
                                    <p:cond delay="0"/>
                                  </p:stCondLst>
                                  <p:childTnLst>
                                    <p:animScale>
                                      <p:cBhvr>
                                        <p:cTn id="67" dur="2000" fill="hold"/>
                                        <p:tgtEl>
                                          <p:spTgt spid="157"/>
                                        </p:tgtEl>
                                      </p:cBhvr>
                                      <p:by x="25000" y="25000"/>
                                    </p:animScale>
                                  </p:childTnLst>
                                </p:cTn>
                              </p:par>
                            </p:childTnLst>
                          </p:cTn>
                        </p:par>
                        <p:par>
                          <p:cTn id="68" fill="hold">
                            <p:stCondLst>
                              <p:cond delay="4500"/>
                            </p:stCondLst>
                            <p:childTnLst>
                              <p:par>
                                <p:cTn id="69" presetID="22" presetClass="exit" presetSubtype="4" fill="hold" nodeType="afterEffect">
                                  <p:stCondLst>
                                    <p:cond delay="0"/>
                                  </p:stCondLst>
                                  <p:childTnLst>
                                    <p:animEffect transition="out" filter="wipe(down)">
                                      <p:cBhvr>
                                        <p:cTn id="70" dur="500"/>
                                        <p:tgtEl>
                                          <p:spTgt spid="157"/>
                                        </p:tgtEl>
                                      </p:cBhvr>
                                    </p:animEffect>
                                    <p:set>
                                      <p:cBhvr>
                                        <p:cTn id="71" dur="1" fill="hold">
                                          <p:stCondLst>
                                            <p:cond delay="499"/>
                                          </p:stCondLst>
                                        </p:cTn>
                                        <p:tgtEl>
                                          <p:spTgt spid="157"/>
                                        </p:tgtEl>
                                        <p:attrNameLst>
                                          <p:attrName>style.visibility</p:attrName>
                                        </p:attrNameLst>
                                      </p:cBhvr>
                                      <p:to>
                                        <p:strVal val="hidden"/>
                                      </p:to>
                                    </p:set>
                                  </p:childTnLst>
                                </p:cTn>
                              </p:par>
                            </p:childTnLst>
                          </p:cTn>
                        </p:par>
                        <p:par>
                          <p:cTn id="72" fill="hold">
                            <p:stCondLst>
                              <p:cond delay="5000"/>
                            </p:stCondLst>
                            <p:childTnLst>
                              <p:par>
                                <p:cTn id="73" presetID="1" presetClass="entr" presetSubtype="0" fill="hold" nodeType="afterEffect">
                                  <p:stCondLst>
                                    <p:cond delay="0"/>
                                  </p:stCondLst>
                                  <p:childTnLst>
                                    <p:set>
                                      <p:cBhvr>
                                        <p:cTn id="74" dur="1" fill="hold">
                                          <p:stCondLst>
                                            <p:cond delay="0"/>
                                          </p:stCondLst>
                                        </p:cTn>
                                        <p:tgtEl>
                                          <p:spTgt spid="176"/>
                                        </p:tgtEl>
                                        <p:attrNameLst>
                                          <p:attrName>style.visibility</p:attrName>
                                        </p:attrNameLst>
                                      </p:cBhvr>
                                      <p:to>
                                        <p:strVal val="visible"/>
                                      </p:to>
                                    </p:set>
                                  </p:childTnLst>
                                </p:cTn>
                              </p:par>
                              <p:par>
                                <p:cTn id="75" presetID="42" presetClass="path" presetSubtype="0" accel="50000" decel="50000" fill="hold" nodeType="withEffect">
                                  <p:stCondLst>
                                    <p:cond delay="0"/>
                                  </p:stCondLst>
                                  <p:childTnLst>
                                    <p:animMotion origin="layout" path="M 1.25E-6 -2.59259E-6 L -0.50156 0.55255 " pathEditMode="relative" rAng="0" ptsTypes="AA">
                                      <p:cBhvr>
                                        <p:cTn id="76" dur="2000" fill="hold"/>
                                        <p:tgtEl>
                                          <p:spTgt spid="176"/>
                                        </p:tgtEl>
                                        <p:attrNameLst>
                                          <p:attrName>ppt_x</p:attrName>
                                          <p:attrName>ppt_y</p:attrName>
                                        </p:attrNameLst>
                                      </p:cBhvr>
                                      <p:rCtr x="-25078" y="27616"/>
                                    </p:animMotion>
                                  </p:childTnLst>
                                </p:cTn>
                              </p:par>
                              <p:par>
                                <p:cTn id="77" presetID="6" presetClass="emph" presetSubtype="0" fill="hold" nodeType="withEffect">
                                  <p:stCondLst>
                                    <p:cond delay="0"/>
                                  </p:stCondLst>
                                  <p:childTnLst>
                                    <p:animScale>
                                      <p:cBhvr>
                                        <p:cTn id="78" dur="2000" fill="hold"/>
                                        <p:tgtEl>
                                          <p:spTgt spid="176"/>
                                        </p:tgtEl>
                                      </p:cBhvr>
                                      <p:by x="25000" y="25000"/>
                                    </p:animScale>
                                  </p:childTnLst>
                                </p:cTn>
                              </p:par>
                            </p:childTnLst>
                          </p:cTn>
                        </p:par>
                        <p:par>
                          <p:cTn id="79" fill="hold">
                            <p:stCondLst>
                              <p:cond delay="7000"/>
                            </p:stCondLst>
                            <p:childTnLst>
                              <p:par>
                                <p:cTn id="80" presetID="22" presetClass="exit" presetSubtype="4" fill="hold" nodeType="afterEffect">
                                  <p:stCondLst>
                                    <p:cond delay="0"/>
                                  </p:stCondLst>
                                  <p:childTnLst>
                                    <p:animEffect transition="out" filter="wipe(down)">
                                      <p:cBhvr>
                                        <p:cTn id="81" dur="500"/>
                                        <p:tgtEl>
                                          <p:spTgt spid="176"/>
                                        </p:tgtEl>
                                      </p:cBhvr>
                                    </p:animEffect>
                                    <p:set>
                                      <p:cBhvr>
                                        <p:cTn id="82" dur="1" fill="hold">
                                          <p:stCondLst>
                                            <p:cond delay="499"/>
                                          </p:stCondLst>
                                        </p:cTn>
                                        <p:tgtEl>
                                          <p:spTgt spid="176"/>
                                        </p:tgtEl>
                                        <p:attrNameLst>
                                          <p:attrName>style.visibility</p:attrName>
                                        </p:attrNameLst>
                                      </p:cBhvr>
                                      <p:to>
                                        <p:strVal val="hidden"/>
                                      </p:to>
                                    </p:set>
                                  </p:childTnLst>
                                </p:cTn>
                              </p:par>
                            </p:childTnLst>
                          </p:cTn>
                        </p:par>
                        <p:par>
                          <p:cTn id="83" fill="hold">
                            <p:stCondLst>
                              <p:cond delay="7500"/>
                            </p:stCondLst>
                            <p:childTnLst>
                              <p:par>
                                <p:cTn id="84" presetID="1" presetClass="entr" presetSubtype="0" fill="hold" nodeType="afterEffect">
                                  <p:stCondLst>
                                    <p:cond delay="0"/>
                                  </p:stCondLst>
                                  <p:childTnLst>
                                    <p:set>
                                      <p:cBhvr>
                                        <p:cTn id="85" dur="1" fill="hold">
                                          <p:stCondLst>
                                            <p:cond delay="0"/>
                                          </p:stCondLst>
                                        </p:cTn>
                                        <p:tgtEl>
                                          <p:spTgt spid="192"/>
                                        </p:tgtEl>
                                        <p:attrNameLst>
                                          <p:attrName>style.visibility</p:attrName>
                                        </p:attrNameLst>
                                      </p:cBhvr>
                                      <p:to>
                                        <p:strVal val="visible"/>
                                      </p:to>
                                    </p:set>
                                  </p:childTnLst>
                                </p:cTn>
                              </p:par>
                              <p:par>
                                <p:cTn id="86" presetID="42" presetClass="path" presetSubtype="0" accel="50000" decel="50000" fill="hold" nodeType="withEffect">
                                  <p:stCondLst>
                                    <p:cond delay="0"/>
                                  </p:stCondLst>
                                  <p:childTnLst>
                                    <p:animMotion origin="layout" path="M 1.25E-6 -2.59259E-6 L -0.25169 0.53542 " pathEditMode="relative" rAng="0" ptsTypes="AA">
                                      <p:cBhvr>
                                        <p:cTn id="87" dur="2000" fill="hold"/>
                                        <p:tgtEl>
                                          <p:spTgt spid="192"/>
                                        </p:tgtEl>
                                        <p:attrNameLst>
                                          <p:attrName>ppt_x</p:attrName>
                                          <p:attrName>ppt_y</p:attrName>
                                        </p:attrNameLst>
                                      </p:cBhvr>
                                      <p:rCtr x="-12591" y="26759"/>
                                    </p:animMotion>
                                  </p:childTnLst>
                                </p:cTn>
                              </p:par>
                              <p:par>
                                <p:cTn id="88" presetID="6" presetClass="emph" presetSubtype="0" fill="hold" nodeType="withEffect">
                                  <p:stCondLst>
                                    <p:cond delay="0"/>
                                  </p:stCondLst>
                                  <p:childTnLst>
                                    <p:animScale>
                                      <p:cBhvr>
                                        <p:cTn id="89" dur="2000" fill="hold"/>
                                        <p:tgtEl>
                                          <p:spTgt spid="192"/>
                                        </p:tgtEl>
                                      </p:cBhvr>
                                      <p:by x="25000" y="25000"/>
                                    </p:animScale>
                                  </p:childTnLst>
                                </p:cTn>
                              </p:par>
                            </p:childTnLst>
                          </p:cTn>
                        </p:par>
                        <p:par>
                          <p:cTn id="90" fill="hold">
                            <p:stCondLst>
                              <p:cond delay="9500"/>
                            </p:stCondLst>
                            <p:childTnLst>
                              <p:par>
                                <p:cTn id="91" presetID="22" presetClass="exit" presetSubtype="4" fill="hold" nodeType="afterEffect">
                                  <p:stCondLst>
                                    <p:cond delay="0"/>
                                  </p:stCondLst>
                                  <p:childTnLst>
                                    <p:animEffect transition="out" filter="wipe(down)">
                                      <p:cBhvr>
                                        <p:cTn id="92" dur="500"/>
                                        <p:tgtEl>
                                          <p:spTgt spid="192"/>
                                        </p:tgtEl>
                                      </p:cBhvr>
                                    </p:animEffect>
                                    <p:set>
                                      <p:cBhvr>
                                        <p:cTn id="93"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p:bldP spid="109" grpId="0"/>
      <p:bldP spid="110" grpId="0"/>
      <p:bldP spid="1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0</TotalTime>
  <Words>1161</Words>
  <Application>Microsoft Office PowerPoint</Application>
  <PresentationFormat>Widescreen</PresentationFormat>
  <Paragraphs>167</Paragraphs>
  <Slides>14</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Wingdings</vt:lpstr>
      <vt:lpstr>Rockwell Condensed</vt:lpstr>
      <vt:lpstr>Arial</vt:lpstr>
      <vt:lpstr>Rockwell</vt:lpstr>
      <vt:lpstr>Calibri</vt:lpstr>
      <vt:lpstr>Wood Type</vt:lpstr>
      <vt:lpstr>Blockchain Introduction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&amp; Answer</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FIXED-TERM Pham Huynh Tri Minh (RBVH/ETM2)</dc:creator>
  <cp:lastModifiedBy>FIXED-TERM Pham Huynh Tri Minh (RBVH/ETM2)</cp:lastModifiedBy>
  <cp:revision>87</cp:revision>
  <dcterms:created xsi:type="dcterms:W3CDTF">2017-12-27T08:08:42Z</dcterms:created>
  <dcterms:modified xsi:type="dcterms:W3CDTF">2018-01-02T04:04:08Z</dcterms:modified>
</cp:coreProperties>
</file>